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147482354" r:id="rId2"/>
    <p:sldId id="2147482393" r:id="rId3"/>
    <p:sldId id="2147482439" r:id="rId4"/>
    <p:sldId id="2147473344" r:id="rId5"/>
    <p:sldId id="2147482436" r:id="rId6"/>
    <p:sldId id="2147482410" r:id="rId7"/>
    <p:sldId id="2147482391" r:id="rId8"/>
    <p:sldId id="2147482408" r:id="rId9"/>
    <p:sldId id="2147482407" r:id="rId10"/>
    <p:sldId id="2147482397" r:id="rId11"/>
    <p:sldId id="2147482395" r:id="rId12"/>
    <p:sldId id="536" r:id="rId13"/>
    <p:sldId id="2147482412" r:id="rId14"/>
    <p:sldId id="2147482437" r:id="rId15"/>
    <p:sldId id="2147482441" r:id="rId16"/>
    <p:sldId id="2147482421" r:id="rId17"/>
    <p:sldId id="2147482417" r:id="rId18"/>
    <p:sldId id="2147482413" r:id="rId19"/>
    <p:sldId id="2147482422" r:id="rId20"/>
    <p:sldId id="2147482438" r:id="rId21"/>
    <p:sldId id="2147482414" r:id="rId22"/>
    <p:sldId id="2147482418" r:id="rId23"/>
    <p:sldId id="2147482440" r:id="rId24"/>
    <p:sldId id="2147482411" r:id="rId25"/>
    <p:sldId id="214748235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E8F00"/>
    <a:srgbClr val="FF7E79"/>
    <a:srgbClr val="F9B8B5"/>
    <a:srgbClr val="00B050"/>
    <a:srgbClr val="A8CCEE"/>
    <a:srgbClr val="F8CDC5"/>
    <a:srgbClr val="0070C0"/>
    <a:srgbClr val="00B0F0"/>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29"/>
    <p:restoredTop sz="82993"/>
  </p:normalViewPr>
  <p:slideViewPr>
    <p:cSldViewPr snapToGrid="0">
      <p:cViewPr varScale="1">
        <p:scale>
          <a:sx n="101" d="100"/>
          <a:sy n="101" d="100"/>
        </p:scale>
        <p:origin x="1728" y="184"/>
      </p:cViewPr>
      <p:guideLst/>
    </p:cSldViewPr>
  </p:slideViewPr>
  <p:notesTextViewPr>
    <p:cViewPr>
      <p:scale>
        <a:sx n="95" d="100"/>
        <a:sy n="95"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246FC-7635-3844-B0B4-BBB98F41E559}" type="datetimeFigureOut">
              <a:rPr lang="en-US" smtClean="0"/>
              <a:t>3/25/24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FA4733-BFEA-724D-9DC5-638028538485}" type="slidenum">
              <a:rPr lang="en-US" smtClean="0"/>
              <a:t>‹#›</a:t>
            </a:fld>
            <a:endParaRPr lang="en-US"/>
          </a:p>
        </p:txBody>
      </p:sp>
    </p:spTree>
    <p:extLst>
      <p:ext uri="{BB962C8B-B14F-4D97-AF65-F5344CB8AC3E}">
        <p14:creationId xmlns:p14="http://schemas.microsoft.com/office/powerpoint/2010/main" val="1878149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akhapoomsarapat.medium.com/forget-rlhf-because-dpo-is-what-you-actually-need-f10ce82c9b95"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1</a:t>
            </a:fld>
            <a:endParaRPr lang="en-US"/>
          </a:p>
        </p:txBody>
      </p:sp>
    </p:spTree>
    <p:extLst>
      <p:ext uri="{BB962C8B-B14F-4D97-AF65-F5344CB8AC3E}">
        <p14:creationId xmlns:p14="http://schemas.microsoft.com/office/powerpoint/2010/main" val="2069326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latin typeface="+mn-l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a:p>
        </p:txBody>
      </p:sp>
    </p:spTree>
    <p:extLst>
      <p:ext uri="{BB962C8B-B14F-4D97-AF65-F5344CB8AC3E}">
        <p14:creationId xmlns:p14="http://schemas.microsoft.com/office/powerpoint/2010/main" val="3262616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15</a:t>
            </a:fld>
            <a:endParaRPr lang="en-US"/>
          </a:p>
        </p:txBody>
      </p:sp>
    </p:spTree>
    <p:extLst>
      <p:ext uri="{BB962C8B-B14F-4D97-AF65-F5344CB8AC3E}">
        <p14:creationId xmlns:p14="http://schemas.microsoft.com/office/powerpoint/2010/main" val="871073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0" i="0" dirty="0">
                <a:solidFill>
                  <a:srgbClr val="0D0D0D"/>
                </a:solidFill>
                <a:effectLst/>
                <a:latin typeface="+mn-lt"/>
              </a:rPr>
              <a:t>The Bradley-Terry model is a popular model used in statistics for modeling paired comparisons. It is commonly employed in situations where individuals or items are compared in pairs, and the goal is to estimate the underlying strength or preference of each individual or item.</a:t>
            </a:r>
            <a:br>
              <a:rPr lang="en-US" sz="1600" b="0" i="0" dirty="0">
                <a:solidFill>
                  <a:srgbClr val="0D0D0D"/>
                </a:solidFill>
                <a:effectLst/>
                <a:latin typeface="+mn-lt"/>
              </a:rPr>
            </a:br>
            <a:r>
              <a:rPr lang="en-US" sz="1600" b="0" i="0" dirty="0">
                <a:solidFill>
                  <a:srgbClr val="0D0D0D"/>
                </a:solidFill>
                <a:effectLst/>
                <a:latin typeface="+mn-lt"/>
              </a:rPr>
              <a:t>Sum of exponentials in the Bradley-Terry model comes from the mathematical form of the logistic function used to model the probabilities of pairwise comparisons, and it simplifies the likelihood function for parameter estimation.</a:t>
            </a:r>
          </a:p>
          <a:p>
            <a:endParaRPr lang="en-US" sz="1600" b="0" i="0" dirty="0">
              <a:solidFill>
                <a:srgbClr val="0D0D0D"/>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hlinkClick r:id="rId3"/>
              </a:rPr>
              <a:t>https://pakhapoomsarapat.medium.com/forget-rlhf-because-dpo-is-what-you-actually-need-f10ce82c9b95</a:t>
            </a:r>
            <a:endParaRPr lang="en-US" sz="2400" dirty="0"/>
          </a:p>
          <a:p>
            <a:endParaRPr lang="en-US" sz="1600" dirty="0">
              <a:latin typeface="+mn-lt"/>
            </a:endParaRPr>
          </a:p>
        </p:txBody>
      </p:sp>
      <p:sp>
        <p:nvSpPr>
          <p:cNvPr id="4" name="Slide Number Placeholder 3"/>
          <p:cNvSpPr>
            <a:spLocks noGrp="1"/>
          </p:cNvSpPr>
          <p:nvPr>
            <p:ph type="sldNum" sz="quarter" idx="5"/>
          </p:nvPr>
        </p:nvSpPr>
        <p:spPr/>
        <p:txBody>
          <a:bodyPr/>
          <a:lstStyle/>
          <a:p>
            <a:fld id="{49FA4733-BFEA-724D-9DC5-638028538485}" type="slidenum">
              <a:rPr lang="en-US" smtClean="0"/>
              <a:t>16</a:t>
            </a:fld>
            <a:endParaRPr lang="en-US"/>
          </a:p>
        </p:txBody>
      </p:sp>
    </p:spTree>
    <p:extLst>
      <p:ext uri="{BB962C8B-B14F-4D97-AF65-F5344CB8AC3E}">
        <p14:creationId xmlns:p14="http://schemas.microsoft.com/office/powerpoint/2010/main" val="2336028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21</a:t>
            </a:fld>
            <a:endParaRPr lang="en-US"/>
          </a:p>
        </p:txBody>
      </p:sp>
    </p:spTree>
    <p:extLst>
      <p:ext uri="{BB962C8B-B14F-4D97-AF65-F5344CB8AC3E}">
        <p14:creationId xmlns:p14="http://schemas.microsoft.com/office/powerpoint/2010/main" val="3839175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C8283-D3C3-8E05-0A04-901ADC9EDB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4035E5-9B37-55E0-4A05-2C4DECA678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98BADB-E8EA-CE4D-CE3F-F6DD91781F2D}"/>
              </a:ext>
            </a:extLst>
          </p:cNvPr>
          <p:cNvSpPr>
            <a:spLocks noGrp="1"/>
          </p:cNvSpPr>
          <p:nvPr>
            <p:ph type="dt" sz="half" idx="10"/>
          </p:nvPr>
        </p:nvSpPr>
        <p:spPr/>
        <p:txBody>
          <a:bodyPr/>
          <a:lstStyle/>
          <a:p>
            <a:fld id="{8F1957CF-498F-614E-A066-2E35C474E780}" type="datetime1">
              <a:rPr lang="en-US" smtClean="0"/>
              <a:t>3/25/24</a:t>
            </a:fld>
            <a:endParaRPr lang="en-US"/>
          </a:p>
        </p:txBody>
      </p:sp>
      <p:sp>
        <p:nvSpPr>
          <p:cNvPr id="5" name="Footer Placeholder 4">
            <a:extLst>
              <a:ext uri="{FF2B5EF4-FFF2-40B4-BE49-F238E27FC236}">
                <a16:creationId xmlns:a16="http://schemas.microsoft.com/office/drawing/2014/main" id="{B85D0054-8B48-7EC7-1FB3-8FE6582B6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B8EF79-455C-6615-6060-AD15731C4C3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3730998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27D5F-75CD-D06C-2524-AF036CBF80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F96973-D747-6A01-AB42-3C56E916DF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FED460-56D5-8355-975D-9AE81D9AD8F8}"/>
              </a:ext>
            </a:extLst>
          </p:cNvPr>
          <p:cNvSpPr>
            <a:spLocks noGrp="1"/>
          </p:cNvSpPr>
          <p:nvPr>
            <p:ph type="dt" sz="half" idx="10"/>
          </p:nvPr>
        </p:nvSpPr>
        <p:spPr/>
        <p:txBody>
          <a:bodyPr/>
          <a:lstStyle/>
          <a:p>
            <a:fld id="{5BFE84D1-A8F5-3948-8C4E-AA98C46A049A}" type="datetime1">
              <a:rPr lang="en-US" smtClean="0"/>
              <a:t>3/25/24</a:t>
            </a:fld>
            <a:endParaRPr lang="en-US"/>
          </a:p>
        </p:txBody>
      </p:sp>
      <p:sp>
        <p:nvSpPr>
          <p:cNvPr id="5" name="Footer Placeholder 4">
            <a:extLst>
              <a:ext uri="{FF2B5EF4-FFF2-40B4-BE49-F238E27FC236}">
                <a16:creationId xmlns:a16="http://schemas.microsoft.com/office/drawing/2014/main" id="{F072EDC6-B8DA-A571-E265-BF33119B0C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1ED9E-9504-A037-8B5F-DC5CD8EDC4C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4093436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D92884-E312-82D7-8DE1-33701035F9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66A4B9-B9DB-DD55-5CC0-038A04FC5C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C4F6F0-4454-2120-9F98-551DBE952DFC}"/>
              </a:ext>
            </a:extLst>
          </p:cNvPr>
          <p:cNvSpPr>
            <a:spLocks noGrp="1"/>
          </p:cNvSpPr>
          <p:nvPr>
            <p:ph type="dt" sz="half" idx="10"/>
          </p:nvPr>
        </p:nvSpPr>
        <p:spPr/>
        <p:txBody>
          <a:bodyPr/>
          <a:lstStyle/>
          <a:p>
            <a:fld id="{C723E680-0C54-AD41-902F-5597568A1398}" type="datetime1">
              <a:rPr lang="en-US" smtClean="0"/>
              <a:t>3/25/24</a:t>
            </a:fld>
            <a:endParaRPr lang="en-US"/>
          </a:p>
        </p:txBody>
      </p:sp>
      <p:sp>
        <p:nvSpPr>
          <p:cNvPr id="5" name="Footer Placeholder 4">
            <a:extLst>
              <a:ext uri="{FF2B5EF4-FFF2-40B4-BE49-F238E27FC236}">
                <a16:creationId xmlns:a16="http://schemas.microsoft.com/office/drawing/2014/main" id="{C0B11EA0-3678-3D9E-6A10-09B7CCF46F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9BC42-9CBC-A46F-3E88-E785E1304F7C}"/>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619953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wo column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655" y="1728000"/>
            <a:ext cx="5580000" cy="4734000"/>
          </a:xfrm>
        </p:spPr>
        <p:txBody>
          <a:bodyPr rIns="91440">
            <a:normAutofit/>
          </a:bodyPr>
          <a:lstStyle>
            <a:lvl1pPr marL="228589" indent="-228589">
              <a:spcBef>
                <a:spcPts val="900"/>
              </a:spcBef>
              <a:buFont typeface="Wingdings" pitchFamily="2" charset="2"/>
              <a:buChar char="§"/>
              <a:defRPr sz="2400" baseline="0">
                <a:solidFill>
                  <a:schemeClr val="tx2"/>
                </a:solidFill>
              </a:defRPr>
            </a:lvl1pPr>
            <a:lvl2pPr marL="457178" indent="-228589">
              <a:spcBef>
                <a:spcPts val="0"/>
              </a:spcBef>
              <a:defRPr sz="2200" baseline="0">
                <a:solidFill>
                  <a:schemeClr val="tx2"/>
                </a:solidFill>
              </a:defRPr>
            </a:lvl2pPr>
            <a:lvl3pPr marL="685766" indent="-228589">
              <a:spcBef>
                <a:spcPts val="0"/>
              </a:spcBef>
              <a:buFont typeface="Wingdings" pitchFamily="2" charset="2"/>
              <a:buChar char="§"/>
              <a:defRPr sz="2000" baseline="0">
                <a:solidFill>
                  <a:schemeClr val="tx2"/>
                </a:solidFill>
              </a:defRPr>
            </a:lvl3pPr>
            <a:lvl4pPr>
              <a:defRPr sz="1600">
                <a:solidFill>
                  <a:schemeClr val="tx2"/>
                </a:solidFill>
              </a:defRPr>
            </a:lvl4pPr>
            <a:lvl5pPr>
              <a:defRPr sz="1600">
                <a:solidFill>
                  <a:schemeClr val="tx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26517" y="1728000"/>
            <a:ext cx="5580000" cy="4720611"/>
          </a:xfrm>
        </p:spPr>
        <p:txBody>
          <a:bodyPr>
            <a:normAutofit/>
          </a:bodyPr>
          <a:lstStyle>
            <a:lvl1pPr marL="228589" indent="-228589">
              <a:spcBef>
                <a:spcPts val="900"/>
              </a:spcBef>
              <a:buFont typeface="Wingdings" pitchFamily="2" charset="2"/>
              <a:buChar char="§"/>
              <a:defRPr sz="2400" baseline="0">
                <a:solidFill>
                  <a:schemeClr val="tx2"/>
                </a:solidFill>
              </a:defRPr>
            </a:lvl1pPr>
            <a:lvl2pPr marL="457178" indent="-228589">
              <a:spcBef>
                <a:spcPts val="0"/>
              </a:spcBef>
              <a:defRPr sz="2200" baseline="0">
                <a:solidFill>
                  <a:schemeClr val="tx2"/>
                </a:solidFill>
              </a:defRPr>
            </a:lvl2pPr>
            <a:lvl3pPr marL="685766" indent="-228589">
              <a:spcBef>
                <a:spcPts val="0"/>
              </a:spcBef>
              <a:buFont typeface="Wingdings" pitchFamily="2" charset="2"/>
              <a:buChar char="§"/>
              <a:defRPr sz="2000" baseline="0">
                <a:solidFill>
                  <a:schemeClr val="tx2"/>
                </a:solidFill>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itle 10"/>
          <p:cNvSpPr>
            <a:spLocks noGrp="1"/>
          </p:cNvSpPr>
          <p:nvPr>
            <p:ph type="title"/>
          </p:nvPr>
        </p:nvSpPr>
        <p:spPr>
          <a:xfrm>
            <a:off x="456656" y="300859"/>
            <a:ext cx="11248513" cy="914400"/>
          </a:xfrm>
          <a:prstGeom prst="rect">
            <a:avLst/>
          </a:prstGeom>
        </p:spPr>
        <p:txBody>
          <a:bodyPr lIns="0" tIns="0" rIns="0" bIns="0" anchor="ctr" anchorCtr="0"/>
          <a:lstStyle>
            <a:lvl1pPr algn="ctr">
              <a:defRPr sz="3000" baseline="0">
                <a:solidFill>
                  <a:srgbClr val="00B0F0"/>
                </a:solidFill>
              </a:defRPr>
            </a:lvl1pPr>
          </a:lstStyle>
          <a:p>
            <a:r>
              <a:rPr lang="en-US" dirty="0"/>
              <a:t>Click to edit Master title style</a:t>
            </a:r>
          </a:p>
        </p:txBody>
      </p:sp>
    </p:spTree>
    <p:extLst>
      <p:ext uri="{BB962C8B-B14F-4D97-AF65-F5344CB8AC3E}">
        <p14:creationId xmlns:p14="http://schemas.microsoft.com/office/powerpoint/2010/main" val="1901105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476113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224028"/>
          </a:xfrm>
          <a:prstGeom prst="rect">
            <a:avLst/>
          </a:prstGeom>
        </p:spPr>
        <p:txBody>
          <a:bodyPr/>
          <a:lstStyle>
            <a:lvl1pPr>
              <a:lnSpc>
                <a:spcPct val="100000"/>
              </a:lnSpc>
              <a:defRPr sz="1400" b="0" i="0">
                <a:solidFill>
                  <a:schemeClr val="tx2"/>
                </a:solidFill>
                <a:latin typeface="IBM Plex Sans Light" panose="020B0403050203000203" pitchFamily="34" charset="0"/>
              </a:defRPr>
            </a:lvl1pPr>
          </a:lstStyle>
          <a:p>
            <a:pPr lvl="0"/>
            <a:r>
              <a:rPr lang="en-US" dirty="0"/>
              <a:t>Click to edit Master text styles</a:t>
            </a:r>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8994354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E414-D2B3-B40C-E344-085DBCEA6C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755DBD-8DFD-42DC-12A5-297B1AC2FD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733D64-AF6A-AA07-C761-7226ACEB5D54}"/>
              </a:ext>
            </a:extLst>
          </p:cNvPr>
          <p:cNvSpPr>
            <a:spLocks noGrp="1"/>
          </p:cNvSpPr>
          <p:nvPr>
            <p:ph type="dt" sz="half" idx="10"/>
          </p:nvPr>
        </p:nvSpPr>
        <p:spPr/>
        <p:txBody>
          <a:bodyPr/>
          <a:lstStyle/>
          <a:p>
            <a:fld id="{4957D126-A57A-9842-BF14-A38A764CDF6D}" type="datetime1">
              <a:rPr lang="en-US" smtClean="0"/>
              <a:t>3/25/24</a:t>
            </a:fld>
            <a:endParaRPr lang="en-US"/>
          </a:p>
        </p:txBody>
      </p:sp>
      <p:sp>
        <p:nvSpPr>
          <p:cNvPr id="5" name="Footer Placeholder 4">
            <a:extLst>
              <a:ext uri="{FF2B5EF4-FFF2-40B4-BE49-F238E27FC236}">
                <a16:creationId xmlns:a16="http://schemas.microsoft.com/office/drawing/2014/main" id="{FF64AB35-EAB6-2DFD-2A4C-786DC2E08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6FD17B-93E7-3F40-F91C-C7509F99294D}"/>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4161873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419A7-78B2-2DA0-3C42-6BF9A61064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6F9EC6-A4AA-96BC-7F10-CEC86DD56E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D9A2BA-57BD-2A3F-13CC-2D23BFF2877E}"/>
              </a:ext>
            </a:extLst>
          </p:cNvPr>
          <p:cNvSpPr>
            <a:spLocks noGrp="1"/>
          </p:cNvSpPr>
          <p:nvPr>
            <p:ph type="dt" sz="half" idx="10"/>
          </p:nvPr>
        </p:nvSpPr>
        <p:spPr/>
        <p:txBody>
          <a:bodyPr/>
          <a:lstStyle/>
          <a:p>
            <a:fld id="{9425FC2A-5C03-8E4F-B4EB-A08AD91939FC}" type="datetime1">
              <a:rPr lang="en-US" smtClean="0"/>
              <a:t>3/25/24</a:t>
            </a:fld>
            <a:endParaRPr lang="en-US"/>
          </a:p>
        </p:txBody>
      </p:sp>
      <p:sp>
        <p:nvSpPr>
          <p:cNvPr id="5" name="Footer Placeholder 4">
            <a:extLst>
              <a:ext uri="{FF2B5EF4-FFF2-40B4-BE49-F238E27FC236}">
                <a16:creationId xmlns:a16="http://schemas.microsoft.com/office/drawing/2014/main" id="{D51A26D4-3944-4DB8-ED23-9D322D1D35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D66A5-05B8-8FFE-B07A-348E1DFF5232}"/>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84574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1B843-10E1-5EF4-E34D-7135F27D96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03CB16-9BC7-EE42-096D-057E71E7C8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36E813-F0F8-C5BF-0923-5EC0DBACD0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A07884-C0B7-4DCC-B2DA-A732C2F6696F}"/>
              </a:ext>
            </a:extLst>
          </p:cNvPr>
          <p:cNvSpPr>
            <a:spLocks noGrp="1"/>
          </p:cNvSpPr>
          <p:nvPr>
            <p:ph type="dt" sz="half" idx="10"/>
          </p:nvPr>
        </p:nvSpPr>
        <p:spPr/>
        <p:txBody>
          <a:bodyPr/>
          <a:lstStyle/>
          <a:p>
            <a:fld id="{0774E4BC-D688-1340-99FD-981767A653AB}" type="datetime1">
              <a:rPr lang="en-US" smtClean="0"/>
              <a:t>3/25/24</a:t>
            </a:fld>
            <a:endParaRPr lang="en-US"/>
          </a:p>
        </p:txBody>
      </p:sp>
      <p:sp>
        <p:nvSpPr>
          <p:cNvPr id="6" name="Footer Placeholder 5">
            <a:extLst>
              <a:ext uri="{FF2B5EF4-FFF2-40B4-BE49-F238E27FC236}">
                <a16:creationId xmlns:a16="http://schemas.microsoft.com/office/drawing/2014/main" id="{721CEF76-F6DA-C765-B5F1-A74C89E6D4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70059D-6824-FA14-69EE-F8C22B8736EB}"/>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1953952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9114C-76E8-6F85-82EF-89126506EF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A38D65-ACAF-D077-8D11-0BFC144180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CD27C8-F3BA-5350-B812-0433508E9A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DC9B8D-6C61-8BD1-2821-40C758F3DF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E3B28A-0030-E114-92EE-A93B7DD0CE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7AA334-1748-0623-A4F0-05A1AC36C261}"/>
              </a:ext>
            </a:extLst>
          </p:cNvPr>
          <p:cNvSpPr>
            <a:spLocks noGrp="1"/>
          </p:cNvSpPr>
          <p:nvPr>
            <p:ph type="dt" sz="half" idx="10"/>
          </p:nvPr>
        </p:nvSpPr>
        <p:spPr/>
        <p:txBody>
          <a:bodyPr/>
          <a:lstStyle/>
          <a:p>
            <a:fld id="{2710CDDE-4F55-0B43-87CA-92C260F9EEE3}" type="datetime1">
              <a:rPr lang="en-US" smtClean="0"/>
              <a:t>3/25/24</a:t>
            </a:fld>
            <a:endParaRPr lang="en-US"/>
          </a:p>
        </p:txBody>
      </p:sp>
      <p:sp>
        <p:nvSpPr>
          <p:cNvPr id="8" name="Footer Placeholder 7">
            <a:extLst>
              <a:ext uri="{FF2B5EF4-FFF2-40B4-BE49-F238E27FC236}">
                <a16:creationId xmlns:a16="http://schemas.microsoft.com/office/drawing/2014/main" id="{E5001CD9-BA1B-5AD6-84D6-199CDAE676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8CF1C8-CB48-6DBA-26AC-0BE9EEA69FF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214767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4F38-A69F-6F26-CBC5-AB42577070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67CD53-77EF-23B6-52E4-EC1ABF2550CE}"/>
              </a:ext>
            </a:extLst>
          </p:cNvPr>
          <p:cNvSpPr>
            <a:spLocks noGrp="1"/>
          </p:cNvSpPr>
          <p:nvPr>
            <p:ph type="dt" sz="half" idx="10"/>
          </p:nvPr>
        </p:nvSpPr>
        <p:spPr/>
        <p:txBody>
          <a:bodyPr/>
          <a:lstStyle/>
          <a:p>
            <a:fld id="{3AC77CF8-F062-144D-91D5-C40E592C9853}" type="datetime1">
              <a:rPr lang="en-US" smtClean="0"/>
              <a:t>3/25/24</a:t>
            </a:fld>
            <a:endParaRPr lang="en-US"/>
          </a:p>
        </p:txBody>
      </p:sp>
      <p:sp>
        <p:nvSpPr>
          <p:cNvPr id="4" name="Footer Placeholder 3">
            <a:extLst>
              <a:ext uri="{FF2B5EF4-FFF2-40B4-BE49-F238E27FC236}">
                <a16:creationId xmlns:a16="http://schemas.microsoft.com/office/drawing/2014/main" id="{79CBCA0B-EB18-59D2-77DC-0B7BD326F4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C7D28C-5006-17D3-F1FE-3AEF7538C5AE}"/>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4029353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6F9CD3-3C78-72FF-DC9C-26DD12537752}"/>
              </a:ext>
            </a:extLst>
          </p:cNvPr>
          <p:cNvSpPr>
            <a:spLocks noGrp="1"/>
          </p:cNvSpPr>
          <p:nvPr>
            <p:ph type="dt" sz="half" idx="10"/>
          </p:nvPr>
        </p:nvSpPr>
        <p:spPr/>
        <p:txBody>
          <a:bodyPr/>
          <a:lstStyle/>
          <a:p>
            <a:fld id="{1D325259-F52B-E140-BA2C-0E3B3D44AA82}" type="datetime1">
              <a:rPr lang="en-US" smtClean="0"/>
              <a:t>3/25/24</a:t>
            </a:fld>
            <a:endParaRPr lang="en-US"/>
          </a:p>
        </p:txBody>
      </p:sp>
      <p:sp>
        <p:nvSpPr>
          <p:cNvPr id="3" name="Footer Placeholder 2">
            <a:extLst>
              <a:ext uri="{FF2B5EF4-FFF2-40B4-BE49-F238E27FC236}">
                <a16:creationId xmlns:a16="http://schemas.microsoft.com/office/drawing/2014/main" id="{683425F4-9692-5B8E-2412-0CE77BB855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CDE99A-DC44-81B2-6345-83D4C44180B6}"/>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3976413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2D927-F403-E1F9-4420-A0B96E1F99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965290-64A3-3E03-24C5-F47BF98320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CD58D4-8131-C221-995D-5033929298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74C7E0-88F2-9054-D149-912FE726C703}"/>
              </a:ext>
            </a:extLst>
          </p:cNvPr>
          <p:cNvSpPr>
            <a:spLocks noGrp="1"/>
          </p:cNvSpPr>
          <p:nvPr>
            <p:ph type="dt" sz="half" idx="10"/>
          </p:nvPr>
        </p:nvSpPr>
        <p:spPr/>
        <p:txBody>
          <a:bodyPr/>
          <a:lstStyle/>
          <a:p>
            <a:fld id="{9C3D62E2-F906-304E-8A2B-5B157E45B4C1}" type="datetime1">
              <a:rPr lang="en-US" smtClean="0"/>
              <a:t>3/25/24</a:t>
            </a:fld>
            <a:endParaRPr lang="en-US"/>
          </a:p>
        </p:txBody>
      </p:sp>
      <p:sp>
        <p:nvSpPr>
          <p:cNvPr id="6" name="Footer Placeholder 5">
            <a:extLst>
              <a:ext uri="{FF2B5EF4-FFF2-40B4-BE49-F238E27FC236}">
                <a16:creationId xmlns:a16="http://schemas.microsoft.com/office/drawing/2014/main" id="{70192D72-0D0A-8829-BCA0-7750FD3AC2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E94BCE-AEFA-00E0-EBE9-64E639ED0EB5}"/>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2570022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24858-3BF9-36AF-1D37-27D492338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4C0BD2-1F93-92D7-758C-79F0140B35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95B53E-3714-0F4D-6ECF-5F96FD836C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C9ED14-43BA-BA3B-ADB4-5C8C7F14913E}"/>
              </a:ext>
            </a:extLst>
          </p:cNvPr>
          <p:cNvSpPr>
            <a:spLocks noGrp="1"/>
          </p:cNvSpPr>
          <p:nvPr>
            <p:ph type="dt" sz="half" idx="10"/>
          </p:nvPr>
        </p:nvSpPr>
        <p:spPr/>
        <p:txBody>
          <a:bodyPr/>
          <a:lstStyle/>
          <a:p>
            <a:fld id="{F90A5B0D-7BBE-2A4D-88CD-2CC553FE79B5}" type="datetime1">
              <a:rPr lang="en-US" smtClean="0"/>
              <a:t>3/25/24</a:t>
            </a:fld>
            <a:endParaRPr lang="en-US"/>
          </a:p>
        </p:txBody>
      </p:sp>
      <p:sp>
        <p:nvSpPr>
          <p:cNvPr id="6" name="Footer Placeholder 5">
            <a:extLst>
              <a:ext uri="{FF2B5EF4-FFF2-40B4-BE49-F238E27FC236}">
                <a16:creationId xmlns:a16="http://schemas.microsoft.com/office/drawing/2014/main" id="{DDEE0BB5-3E2E-7F34-3353-D0897D2CF6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3CC4AA-1F9A-FB96-11B4-3BEA06AA4882}"/>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648161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4ED1B2-DFD9-E8F3-2D96-D167C9FA5B6C}"/>
              </a:ext>
            </a:extLst>
          </p:cNvPr>
          <p:cNvSpPr>
            <a:spLocks noGrp="1"/>
          </p:cNvSpPr>
          <p:nvPr>
            <p:ph type="title"/>
          </p:nvPr>
        </p:nvSpPr>
        <p:spPr>
          <a:xfrm>
            <a:off x="838200" y="365125"/>
            <a:ext cx="10515600" cy="85999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5C09F4-137D-B724-D05A-F951D0F4C182}"/>
              </a:ext>
            </a:extLst>
          </p:cNvPr>
          <p:cNvSpPr>
            <a:spLocks noGrp="1"/>
          </p:cNvSpPr>
          <p:nvPr>
            <p:ph type="body" idx="1"/>
          </p:nvPr>
        </p:nvSpPr>
        <p:spPr>
          <a:xfrm>
            <a:off x="838200" y="1411550"/>
            <a:ext cx="10515600" cy="476541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DEC7494-B846-1FD6-D49C-D70BFFCB47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4ED78D-CC40-4949-99F0-D5134C350190}" type="datetime1">
              <a:rPr lang="en-US" smtClean="0"/>
              <a:t>3/25/24</a:t>
            </a:fld>
            <a:endParaRPr lang="en-US"/>
          </a:p>
        </p:txBody>
      </p:sp>
      <p:sp>
        <p:nvSpPr>
          <p:cNvPr id="5" name="Footer Placeholder 4">
            <a:extLst>
              <a:ext uri="{FF2B5EF4-FFF2-40B4-BE49-F238E27FC236}">
                <a16:creationId xmlns:a16="http://schemas.microsoft.com/office/drawing/2014/main" id="{27A8721B-2B00-D2F0-602A-D2B5F6E1F8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B5B735-70EF-43EB-80F7-37CA9CE63C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96BD6A-8100-CD47-AEB4-E9E70B99D7B8}" type="slidenum">
              <a:rPr lang="en-US" smtClean="0"/>
              <a:t>‹#›</a:t>
            </a:fld>
            <a:endParaRPr lang="en-US"/>
          </a:p>
        </p:txBody>
      </p:sp>
      <p:grpSp>
        <p:nvGrpSpPr>
          <p:cNvPr id="10" name="Group 9">
            <a:extLst>
              <a:ext uri="{FF2B5EF4-FFF2-40B4-BE49-F238E27FC236}">
                <a16:creationId xmlns:a16="http://schemas.microsoft.com/office/drawing/2014/main" id="{434DBE75-5AA3-3502-54B2-5A5245DBC4E7}"/>
              </a:ext>
            </a:extLst>
          </p:cNvPr>
          <p:cNvGrpSpPr/>
          <p:nvPr userDrawn="1"/>
        </p:nvGrpSpPr>
        <p:grpSpPr>
          <a:xfrm>
            <a:off x="-1" y="-17928"/>
            <a:ext cx="12192001" cy="154454"/>
            <a:chOff x="-1" y="-3870"/>
            <a:chExt cx="12757215" cy="368995"/>
          </a:xfrm>
        </p:grpSpPr>
        <p:sp>
          <p:nvSpPr>
            <p:cNvPr id="7" name="Rectangle 6">
              <a:extLst>
                <a:ext uri="{FF2B5EF4-FFF2-40B4-BE49-F238E27FC236}">
                  <a16:creationId xmlns:a16="http://schemas.microsoft.com/office/drawing/2014/main" id="{775E3A16-9215-FF67-116F-5E8A2EF5C816}"/>
                </a:ext>
              </a:extLst>
            </p:cNvPr>
            <p:cNvSpPr/>
            <p:nvPr userDrawn="1"/>
          </p:nvSpPr>
          <p:spPr>
            <a:xfrm>
              <a:off x="-1" y="0"/>
              <a:ext cx="4252405" cy="36512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48F848-3A08-F96D-ED42-1239F0620F5F}"/>
                </a:ext>
              </a:extLst>
            </p:cNvPr>
            <p:cNvSpPr/>
            <p:nvPr userDrawn="1"/>
          </p:nvSpPr>
          <p:spPr>
            <a:xfrm>
              <a:off x="4252404" y="0"/>
              <a:ext cx="4252405" cy="36512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3CB4BBF-6B55-DBAC-1033-BC345CB42B00}"/>
                </a:ext>
              </a:extLst>
            </p:cNvPr>
            <p:cNvSpPr/>
            <p:nvPr userDrawn="1"/>
          </p:nvSpPr>
          <p:spPr>
            <a:xfrm>
              <a:off x="8504809" y="-3870"/>
              <a:ext cx="4252405" cy="36512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0">
            <a:extLst>
              <a:ext uri="{FF2B5EF4-FFF2-40B4-BE49-F238E27FC236}">
                <a16:creationId xmlns:a16="http://schemas.microsoft.com/office/drawing/2014/main" id="{BE8442B5-F089-E797-443D-DA26EED38751}"/>
              </a:ext>
            </a:extLst>
          </p:cNvPr>
          <p:cNvSpPr/>
          <p:nvPr userDrawn="1"/>
        </p:nvSpPr>
        <p:spPr>
          <a:xfrm>
            <a:off x="0" y="3206338"/>
            <a:ext cx="169333" cy="365166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2524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6" r:id="rId13"/>
    <p:sldLayoutId id="2147483668" r:id="rId14"/>
  </p:sldLayoutIdLst>
  <p:hf sldNum="0" hdr="0" ftr="0" dt="0"/>
  <p:txStyles>
    <p:titleStyle>
      <a:lvl1pPr algn="l" defTabSz="914400" rtl="0" eaLnBrk="1" latinLnBrk="0" hangingPunct="1">
        <a:lnSpc>
          <a:spcPct val="90000"/>
        </a:lnSpc>
        <a:spcBef>
          <a:spcPct val="0"/>
        </a:spcBef>
        <a:buNone/>
        <a:defRPr sz="4000" b="1" kern="1200">
          <a:solidFill>
            <a:srgbClr val="0070C0"/>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asimmunawar.github.io/"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220.png"/><Relationship Id="rId5" Type="http://schemas.openxmlformats.org/officeDocument/2006/relationships/image" Target="../media/image36.png"/><Relationship Id="rId10" Type="http://schemas.openxmlformats.org/officeDocument/2006/relationships/image" Target="../media/image40.png"/><Relationship Id="rId9" Type="http://schemas.openxmlformats.org/officeDocument/2006/relationships/image" Target="../media/image390.png"/></Relationships>
</file>

<file path=ppt/slides/_rels/slide16.xml.rels><?xml version="1.0" encoding="UTF-8" standalone="yes"?>
<Relationships xmlns="http://schemas.openxmlformats.org/package/2006/relationships"><Relationship Id="rId8" Type="http://schemas.openxmlformats.org/officeDocument/2006/relationships/image" Target="../media/image26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0.png"/><Relationship Id="rId9" Type="http://schemas.openxmlformats.org/officeDocument/2006/relationships/image" Target="../media/image27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7"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9"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hyperlink" Target="https://arxiv.org/abs/1909.08593" TargetMode="Externa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abs/1909.08593"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2.png"/><Relationship Id="rId7" Type="http://schemas.openxmlformats.org/officeDocument/2006/relationships/image" Target="../media/image540.png"/><Relationship Id="rId12"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2.xml"/><Relationship Id="rId11" Type="http://schemas.openxmlformats.org/officeDocument/2006/relationships/image" Target="../media/image58.png"/><Relationship Id="rId10" Type="http://schemas.openxmlformats.org/officeDocument/2006/relationships/image" Target="../media/image57.png"/><Relationship Id="rId4" Type="http://schemas.openxmlformats.org/officeDocument/2006/relationships/hyperlink" Target="https://arxiv.org/abs/2305.18290" TargetMode="External"/><Relationship Id="rId9"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arxiv.org/abs/2307.09288"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mailto:youtube.com/@asimmunawar" TargetMode="External"/><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www.youtube.com/redirect?event=channel_description&amp;redir_token=QUFFLUhqbkJLdWMwVXpXc3F5WGVCcnctZjdNLVFlenRpUXxBQ3Jtc0trd3N3eF9zbmRuS1BObEZkb2tSbjBDSExDNlNKM3NqakRJN1VpRTEtWTNPVERjT1BmSVJMSjVLTDY2N0g2cWlVZi1GajBrTFkxOHdQUExLUmZoZ21qOXdvZUNveHFjalR2UDBRUGNrX0dGdlcwOGEwZw&amp;q=https%3A%2F%2Fwww.linkedin.com%2Fin%2Fasimmunawar%2F" TargetMode="External"/><Relationship Id="rId10" Type="http://schemas.openxmlformats.org/officeDocument/2006/relationships/hyperlink" Target="https://asimmunawar.github.io/" TargetMode="External"/><Relationship Id="rId4" Type="http://schemas.openxmlformats.org/officeDocument/2006/relationships/hyperlink" Target="https://www.youtube.com/redirect?event=channel_description&amp;redir_token=QUFFLUhqa2NUaUs0RDA1MFFBSlN3VWYycllaaXMtQy16Z3xBQ3Jtc0ttVVBzVTVjZ3VCRXRfaFppdE5xaWhJbXNHeVVNTFpqVXdqakdaV29EeXZROGFxYkp6N01LdFB5NjdObjN3a1prbXhiOXJzS0N0UEhQY3FRZk8tTlcxQVc1ak1aRUdtYjR6NGJPWGthRFF6cnZLNEViUQ&amp;q=https%3A%2F%2Fx.com%2Fasimunawar" TargetMode="External"/><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7"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22E429E9-AAAF-155F-7C02-494668196A0E}"/>
              </a:ext>
            </a:extLst>
          </p:cNvPr>
          <p:cNvGrpSpPr/>
          <p:nvPr/>
        </p:nvGrpSpPr>
        <p:grpSpPr>
          <a:xfrm>
            <a:off x="735725" y="667118"/>
            <a:ext cx="9666916" cy="2422155"/>
            <a:chOff x="735725" y="902266"/>
            <a:chExt cx="9666916" cy="2422155"/>
          </a:xfrm>
        </p:grpSpPr>
        <p:sp>
          <p:nvSpPr>
            <p:cNvPr id="29" name="Right Arrow 28">
              <a:extLst>
                <a:ext uri="{FF2B5EF4-FFF2-40B4-BE49-F238E27FC236}">
                  <a16:creationId xmlns:a16="http://schemas.microsoft.com/office/drawing/2014/main" id="{97C0BD15-7B98-6D78-2879-60667692481A}"/>
                </a:ext>
              </a:extLst>
            </p:cNvPr>
            <p:cNvSpPr/>
            <p:nvPr/>
          </p:nvSpPr>
          <p:spPr>
            <a:xfrm flipV="1">
              <a:off x="735725" y="1125177"/>
              <a:ext cx="7545830" cy="1384323"/>
            </a:xfrm>
            <a:prstGeom prst="rightArrow">
              <a:avLst>
                <a:gd name="adj1" fmla="val 50000"/>
                <a:gd name="adj2" fmla="val 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8" name="Group 27">
              <a:extLst>
                <a:ext uri="{FF2B5EF4-FFF2-40B4-BE49-F238E27FC236}">
                  <a16:creationId xmlns:a16="http://schemas.microsoft.com/office/drawing/2014/main" id="{131DDF0F-914F-83BC-61EB-F493B13A5333}"/>
                </a:ext>
              </a:extLst>
            </p:cNvPr>
            <p:cNvGrpSpPr/>
            <p:nvPr/>
          </p:nvGrpSpPr>
          <p:grpSpPr>
            <a:xfrm rot="18900000" flipV="1">
              <a:off x="5503995" y="1154769"/>
              <a:ext cx="4898646" cy="2169652"/>
              <a:chOff x="4524260" y="240179"/>
              <a:chExt cx="5801358" cy="2569467"/>
            </a:xfrm>
            <a:solidFill>
              <a:srgbClr val="F8CDC5"/>
            </a:solidFill>
          </p:grpSpPr>
          <p:sp>
            <p:nvSpPr>
              <p:cNvPr id="26" name="Bent Arrow 25">
                <a:extLst>
                  <a:ext uri="{FF2B5EF4-FFF2-40B4-BE49-F238E27FC236}">
                    <a16:creationId xmlns:a16="http://schemas.microsoft.com/office/drawing/2014/main" id="{03BD2F01-01F4-D41B-FF30-706017C38392}"/>
                  </a:ext>
                </a:extLst>
              </p:cNvPr>
              <p:cNvSpPr/>
              <p:nvPr/>
            </p:nvSpPr>
            <p:spPr>
              <a:xfrm>
                <a:off x="7507121" y="1133795"/>
                <a:ext cx="2789439" cy="1675851"/>
              </a:xfrm>
              <a:prstGeom prst="bentArrow">
                <a:avLst>
                  <a:gd name="adj1" fmla="val 45201"/>
                  <a:gd name="adj2" fmla="val 23336"/>
                  <a:gd name="adj3" fmla="val 25000"/>
                  <a:gd name="adj4" fmla="val 4375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ight Arrow 26">
                <a:extLst>
                  <a:ext uri="{FF2B5EF4-FFF2-40B4-BE49-F238E27FC236}">
                    <a16:creationId xmlns:a16="http://schemas.microsoft.com/office/drawing/2014/main" id="{4ACA5550-AACC-22CD-D88E-EB0159B36DB1}"/>
                  </a:ext>
                </a:extLst>
              </p:cNvPr>
              <p:cNvSpPr/>
              <p:nvPr/>
            </p:nvSpPr>
            <p:spPr>
              <a:xfrm>
                <a:off x="4524260" y="240179"/>
                <a:ext cx="5801358" cy="743481"/>
              </a:xfrm>
              <a:prstGeom prst="rightArrow">
                <a:avLst>
                  <a:gd name="adj1" fmla="val 100000"/>
                  <a:gd name="adj2" fmla="val 50000"/>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ounded Rectangle 30">
              <a:extLst>
                <a:ext uri="{FF2B5EF4-FFF2-40B4-BE49-F238E27FC236}">
                  <a16:creationId xmlns:a16="http://schemas.microsoft.com/office/drawing/2014/main" id="{94556036-0F0B-C964-459E-D490C665902C}"/>
                </a:ext>
              </a:extLst>
            </p:cNvPr>
            <p:cNvSpPr/>
            <p:nvPr/>
          </p:nvSpPr>
          <p:spPr>
            <a:xfrm>
              <a:off x="6878723" y="902266"/>
              <a:ext cx="1363883" cy="5698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A83A4CB1-369D-9574-5E41-65598C3FEDCE}"/>
              </a:ext>
            </a:extLst>
          </p:cNvPr>
          <p:cNvSpPr>
            <a:spLocks noGrp="1"/>
          </p:cNvSpPr>
          <p:nvPr>
            <p:ph type="ctrTitle"/>
          </p:nvPr>
        </p:nvSpPr>
        <p:spPr>
          <a:xfrm>
            <a:off x="789740" y="1186361"/>
            <a:ext cx="7418597" cy="769299"/>
          </a:xfrm>
        </p:spPr>
        <p:txBody>
          <a:bodyPr>
            <a:noAutofit/>
          </a:bodyPr>
          <a:lstStyle/>
          <a:p>
            <a:pPr algn="l"/>
            <a:r>
              <a:rPr lang="en-US" sz="4400" dirty="0">
                <a:solidFill>
                  <a:schemeClr val="bg1">
                    <a:lumMod val="95000"/>
                  </a:schemeClr>
                </a:solidFill>
                <a:latin typeface="Arial Black" panose="020B0604020202020204" pitchFamily="34" charset="0"/>
                <a:cs typeface="Arial Black" panose="020B0604020202020204" pitchFamily="34" charset="0"/>
              </a:rPr>
              <a:t>Alignment of LLMs</a:t>
            </a:r>
          </a:p>
        </p:txBody>
      </p:sp>
      <p:pic>
        <p:nvPicPr>
          <p:cNvPr id="8" name="Picture 2" descr="GitHub Logos and Usage · GitHub">
            <a:extLst>
              <a:ext uri="{FF2B5EF4-FFF2-40B4-BE49-F238E27FC236}">
                <a16:creationId xmlns:a16="http://schemas.microsoft.com/office/drawing/2014/main" id="{04CCF95A-FEF3-D689-38A8-CDE331E62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307" y="5882211"/>
            <a:ext cx="701040" cy="7010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5CF12F5-4DB4-8510-9A93-688FC275966A}"/>
              </a:ext>
            </a:extLst>
          </p:cNvPr>
          <p:cNvSpPr txBox="1"/>
          <p:nvPr/>
        </p:nvSpPr>
        <p:spPr>
          <a:xfrm>
            <a:off x="1064522" y="5830901"/>
            <a:ext cx="5942334" cy="830997"/>
          </a:xfrm>
          <a:prstGeom prst="rect">
            <a:avLst/>
          </a:prstGeom>
          <a:noFill/>
          <a:ln>
            <a:noFill/>
          </a:ln>
        </p:spPr>
        <p:txBody>
          <a:bodyPr wrap="square">
            <a:spAutoFit/>
          </a:bodyPr>
          <a:lstStyle/>
          <a:p>
            <a:r>
              <a:rPr lang="en-US" sz="2400" b="1" dirty="0">
                <a:solidFill>
                  <a:schemeClr val="accent2"/>
                </a:solidFill>
                <a:latin typeface="Arial Black" panose="020B0604020202020204" pitchFamily="34" charset="0"/>
                <a:cs typeface="Arial Black" panose="020B0604020202020204" pitchFamily="34" charset="0"/>
              </a:rPr>
              <a:t>Download PPTX Slides at</a:t>
            </a:r>
            <a:endParaRPr lang="en-US" dirty="0">
              <a:solidFill>
                <a:schemeClr val="accent2"/>
              </a:solidFill>
              <a:latin typeface="Roboto" panose="02000000000000000000" pitchFamily="2" charset="0"/>
            </a:endParaRPr>
          </a:p>
          <a:p>
            <a:r>
              <a:rPr lang="en-US" sz="2400" b="0" u="none" strike="noStrike" dirty="0">
                <a:solidFill>
                  <a:srgbClr val="065FD4"/>
                </a:solidFill>
                <a:effectLst/>
                <a:latin typeface="Roboto" panose="02000000000000000000" pitchFamily="2" charset="0"/>
                <a:hlinkClick r:id="rId4"/>
              </a:rPr>
              <a:t>https://asimmunawar.github.io/</a:t>
            </a:r>
            <a:r>
              <a:rPr lang="en-US" sz="2400" b="0" u="none" strike="noStrike" dirty="0">
                <a:solidFill>
                  <a:srgbClr val="065FD4"/>
                </a:solidFill>
                <a:effectLst/>
                <a:latin typeface="Roboto" panose="02000000000000000000" pitchFamily="2" charset="0"/>
              </a:rPr>
              <a:t> </a:t>
            </a:r>
            <a:r>
              <a:rPr lang="en-US" sz="2400" b="0" u="none" strike="noStrike" dirty="0">
                <a:solidFill>
                  <a:schemeClr val="accent1">
                    <a:lumMod val="60000"/>
                    <a:lumOff val="40000"/>
                  </a:schemeClr>
                </a:solidFill>
                <a:effectLst/>
                <a:latin typeface="Roboto" panose="02000000000000000000" pitchFamily="2" charset="0"/>
              </a:rPr>
              <a:t>(Talks)</a:t>
            </a:r>
          </a:p>
        </p:txBody>
      </p:sp>
      <p:sp>
        <p:nvSpPr>
          <p:cNvPr id="17" name="TextBox 16">
            <a:extLst>
              <a:ext uri="{FF2B5EF4-FFF2-40B4-BE49-F238E27FC236}">
                <a16:creationId xmlns:a16="http://schemas.microsoft.com/office/drawing/2014/main" id="{213CD671-3A2C-C4B1-E25F-CCC9E766B15C}"/>
              </a:ext>
            </a:extLst>
          </p:cNvPr>
          <p:cNvSpPr txBox="1"/>
          <p:nvPr/>
        </p:nvSpPr>
        <p:spPr>
          <a:xfrm>
            <a:off x="8680187" y="6015567"/>
            <a:ext cx="3015249" cy="646331"/>
          </a:xfrm>
          <a:prstGeom prst="rect">
            <a:avLst/>
          </a:prstGeom>
          <a:noFill/>
        </p:spPr>
        <p:txBody>
          <a:bodyPr wrap="none" rtlCol="0">
            <a:spAutoFit/>
          </a:bodyPr>
          <a:lstStyle/>
          <a:p>
            <a:r>
              <a:rPr lang="en-US" sz="3600" dirty="0">
                <a:solidFill>
                  <a:schemeClr val="tx1">
                    <a:lumMod val="65000"/>
                    <a:lumOff val="35000"/>
                  </a:schemeClr>
                </a:solidFill>
              </a:rPr>
              <a:t>Asim Munawar</a:t>
            </a:r>
          </a:p>
        </p:txBody>
      </p:sp>
      <p:sp>
        <p:nvSpPr>
          <p:cNvPr id="3" name="TextBox 2">
            <a:extLst>
              <a:ext uri="{FF2B5EF4-FFF2-40B4-BE49-F238E27FC236}">
                <a16:creationId xmlns:a16="http://schemas.microsoft.com/office/drawing/2014/main" id="{0662D91C-0842-F7A3-8FC7-C865CCDD1982}"/>
              </a:ext>
            </a:extLst>
          </p:cNvPr>
          <p:cNvSpPr txBox="1"/>
          <p:nvPr/>
        </p:nvSpPr>
        <p:spPr>
          <a:xfrm>
            <a:off x="757841" y="1954351"/>
            <a:ext cx="6994919" cy="1938992"/>
          </a:xfrm>
          <a:prstGeom prst="rect">
            <a:avLst/>
          </a:prstGeom>
          <a:noFill/>
        </p:spPr>
        <p:txBody>
          <a:bodyPr wrap="square" rtlCol="0">
            <a:spAutoFit/>
          </a:bodyPr>
          <a:lstStyle/>
          <a:p>
            <a:r>
              <a:rPr lang="en-US" sz="4000" b="1" dirty="0">
                <a:solidFill>
                  <a:schemeClr val="accent1">
                    <a:lumMod val="60000"/>
                    <a:lumOff val="40000"/>
                  </a:schemeClr>
                </a:solidFill>
                <a:latin typeface="Arial" panose="020B0604020202020204" pitchFamily="34" charset="0"/>
                <a:cs typeface="Arial" panose="020B0604020202020204" pitchFamily="34" charset="0"/>
              </a:rPr>
              <a:t>using Reinforcement Learning with Human Feedback - RLHF</a:t>
            </a:r>
          </a:p>
        </p:txBody>
      </p:sp>
    </p:spTree>
    <p:extLst>
      <p:ext uri="{BB962C8B-B14F-4D97-AF65-F5344CB8AC3E}">
        <p14:creationId xmlns:p14="http://schemas.microsoft.com/office/powerpoint/2010/main" val="576597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9449D-21AF-1A2E-FBEF-79448FB8A2B7}"/>
            </a:ext>
          </a:extLst>
        </p:cNvPr>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791A4569-1FE8-0FB8-41E4-027707B95540}"/>
              </a:ext>
            </a:extLst>
          </p:cNvPr>
          <p:cNvPicPr>
            <a:picLocks noChangeAspect="1"/>
          </p:cNvPicPr>
          <p:nvPr/>
        </p:nvPicPr>
        <p:blipFill>
          <a:blip r:embed="rId2"/>
          <a:stretch>
            <a:fillRect/>
          </a:stretch>
        </p:blipFill>
        <p:spPr>
          <a:xfrm>
            <a:off x="495477" y="1225118"/>
            <a:ext cx="8503084" cy="5008666"/>
          </a:xfrm>
          <a:prstGeom prst="rect">
            <a:avLst/>
          </a:prstGeom>
        </p:spPr>
      </p:pic>
      <p:sp>
        <p:nvSpPr>
          <p:cNvPr id="11" name="TextBox 10">
            <a:extLst>
              <a:ext uri="{FF2B5EF4-FFF2-40B4-BE49-F238E27FC236}">
                <a16:creationId xmlns:a16="http://schemas.microsoft.com/office/drawing/2014/main" id="{1922C483-4F10-7574-B4D9-79C20B8FDA2C}"/>
              </a:ext>
            </a:extLst>
          </p:cNvPr>
          <p:cNvSpPr txBox="1"/>
          <p:nvPr/>
        </p:nvSpPr>
        <p:spPr>
          <a:xfrm>
            <a:off x="7928246" y="2492733"/>
            <a:ext cx="551754" cy="307777"/>
          </a:xfrm>
          <a:prstGeom prst="rect">
            <a:avLst/>
          </a:prstGeom>
          <a:noFill/>
        </p:spPr>
        <p:txBody>
          <a:bodyPr wrap="none" rtlCol="0">
            <a:spAutoFit/>
          </a:bodyPr>
          <a:lstStyle/>
          <a:p>
            <a:r>
              <a:rPr lang="en-US" sz="1400" dirty="0">
                <a:solidFill>
                  <a:schemeClr val="tx1">
                    <a:lumMod val="50000"/>
                    <a:lumOff val="50000"/>
                  </a:schemeClr>
                </a:solidFill>
              </a:rPr>
              <a:t>RLHF</a:t>
            </a:r>
          </a:p>
        </p:txBody>
      </p:sp>
      <p:cxnSp>
        <p:nvCxnSpPr>
          <p:cNvPr id="12" name="Straight Connector 11">
            <a:extLst>
              <a:ext uri="{FF2B5EF4-FFF2-40B4-BE49-F238E27FC236}">
                <a16:creationId xmlns:a16="http://schemas.microsoft.com/office/drawing/2014/main" id="{333AD28B-1EAE-29D5-4CA2-32E12B7BD37E}"/>
              </a:ext>
            </a:extLst>
          </p:cNvPr>
          <p:cNvCxnSpPr>
            <a:cxnSpLocks/>
          </p:cNvCxnSpPr>
          <p:nvPr/>
        </p:nvCxnSpPr>
        <p:spPr>
          <a:xfrm>
            <a:off x="7388419" y="2655365"/>
            <a:ext cx="561861" cy="0"/>
          </a:xfrm>
          <a:prstGeom prst="line">
            <a:avLst/>
          </a:prstGeom>
          <a:ln w="12700">
            <a:solidFill>
              <a:schemeClr val="tx1">
                <a:lumMod val="50000"/>
                <a:lumOff val="50000"/>
              </a:schemeClr>
            </a:solidFill>
            <a:head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62A8E61-9061-DD02-D11B-6EBA1601BC74}"/>
              </a:ext>
            </a:extLst>
          </p:cNvPr>
          <p:cNvSpPr txBox="1"/>
          <p:nvPr/>
        </p:nvSpPr>
        <p:spPr>
          <a:xfrm>
            <a:off x="7926408" y="2182419"/>
            <a:ext cx="1628972" cy="307777"/>
          </a:xfrm>
          <a:prstGeom prst="rect">
            <a:avLst/>
          </a:prstGeom>
          <a:noFill/>
        </p:spPr>
        <p:txBody>
          <a:bodyPr wrap="none" rtlCol="0">
            <a:spAutoFit/>
          </a:bodyPr>
          <a:lstStyle/>
          <a:p>
            <a:r>
              <a:rPr lang="en-US" sz="1400" dirty="0">
                <a:solidFill>
                  <a:schemeClr val="tx1">
                    <a:lumMod val="50000"/>
                    <a:lumOff val="50000"/>
                  </a:schemeClr>
                </a:solidFill>
              </a:rPr>
              <a:t>RLHF KL-regularized</a:t>
            </a:r>
          </a:p>
        </p:txBody>
      </p:sp>
      <p:cxnSp>
        <p:nvCxnSpPr>
          <p:cNvPr id="14" name="Straight Connector 13">
            <a:extLst>
              <a:ext uri="{FF2B5EF4-FFF2-40B4-BE49-F238E27FC236}">
                <a16:creationId xmlns:a16="http://schemas.microsoft.com/office/drawing/2014/main" id="{9E48370B-59D6-FD49-BA29-6333323F4A69}"/>
              </a:ext>
            </a:extLst>
          </p:cNvPr>
          <p:cNvCxnSpPr>
            <a:cxnSpLocks/>
          </p:cNvCxnSpPr>
          <p:nvPr/>
        </p:nvCxnSpPr>
        <p:spPr>
          <a:xfrm>
            <a:off x="7375564" y="2345051"/>
            <a:ext cx="561861" cy="0"/>
          </a:xfrm>
          <a:prstGeom prst="line">
            <a:avLst/>
          </a:prstGeom>
          <a:ln w="12700">
            <a:solidFill>
              <a:schemeClr val="tx1">
                <a:lumMod val="50000"/>
                <a:lumOff val="50000"/>
              </a:schemeClr>
            </a:solidFill>
            <a:headEnd type="triangl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0E14A39-9B73-2AD5-8754-091DE4CC3393}"/>
              </a:ext>
            </a:extLst>
          </p:cNvPr>
          <p:cNvSpPr>
            <a:spLocks noGrp="1"/>
          </p:cNvSpPr>
          <p:nvPr>
            <p:ph type="title"/>
          </p:nvPr>
        </p:nvSpPr>
        <p:spPr/>
        <p:txBody>
          <a:bodyPr/>
          <a:lstStyle/>
          <a:p>
            <a:r>
              <a:rPr lang="en-US" dirty="0"/>
              <a:t>Smaller, better aligned models with RLHF</a:t>
            </a:r>
          </a:p>
        </p:txBody>
      </p:sp>
    </p:spTree>
    <p:extLst>
      <p:ext uri="{BB962C8B-B14F-4D97-AF65-F5344CB8AC3E}">
        <p14:creationId xmlns:p14="http://schemas.microsoft.com/office/powerpoint/2010/main" val="1455640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diagram&#10;&#10;Description automatically generated">
            <a:extLst>
              <a:ext uri="{FF2B5EF4-FFF2-40B4-BE49-F238E27FC236}">
                <a16:creationId xmlns:a16="http://schemas.microsoft.com/office/drawing/2014/main" id="{58FEFB08-FBFC-8C7A-FA9E-4051BBA2C744}"/>
              </a:ext>
            </a:extLst>
          </p:cNvPr>
          <p:cNvPicPr>
            <a:picLocks noChangeAspect="1"/>
          </p:cNvPicPr>
          <p:nvPr/>
        </p:nvPicPr>
        <p:blipFill>
          <a:blip r:embed="rId2"/>
          <a:stretch>
            <a:fillRect/>
          </a:stretch>
        </p:blipFill>
        <p:spPr>
          <a:xfrm>
            <a:off x="614947" y="1285806"/>
            <a:ext cx="8727451" cy="5207069"/>
          </a:xfrm>
          <a:prstGeom prst="rect">
            <a:avLst/>
          </a:prstGeom>
        </p:spPr>
      </p:pic>
      <p:sp>
        <p:nvSpPr>
          <p:cNvPr id="2" name="Title 1">
            <a:extLst>
              <a:ext uri="{FF2B5EF4-FFF2-40B4-BE49-F238E27FC236}">
                <a16:creationId xmlns:a16="http://schemas.microsoft.com/office/drawing/2014/main" id="{CC9048DD-8C58-9FEF-39B1-C8B078A420EE}"/>
              </a:ext>
            </a:extLst>
          </p:cNvPr>
          <p:cNvSpPr>
            <a:spLocks noGrp="1"/>
          </p:cNvSpPr>
          <p:nvPr>
            <p:ph type="title"/>
          </p:nvPr>
        </p:nvSpPr>
        <p:spPr>
          <a:xfrm>
            <a:off x="588821" y="365125"/>
            <a:ext cx="10515600" cy="859993"/>
          </a:xfrm>
        </p:spPr>
        <p:txBody>
          <a:bodyPr/>
          <a:lstStyle/>
          <a:p>
            <a:r>
              <a:rPr lang="en-US" dirty="0" err="1"/>
              <a:t>ChatGPT</a:t>
            </a:r>
            <a:r>
              <a:rPr lang="en-US" dirty="0"/>
              <a:t> Training</a:t>
            </a:r>
          </a:p>
        </p:txBody>
      </p:sp>
      <p:sp>
        <p:nvSpPr>
          <p:cNvPr id="5" name="Rectangle 4">
            <a:extLst>
              <a:ext uri="{FF2B5EF4-FFF2-40B4-BE49-F238E27FC236}">
                <a16:creationId xmlns:a16="http://schemas.microsoft.com/office/drawing/2014/main" id="{3B3C858A-BC39-0C6A-55D1-6CA490C806C2}"/>
              </a:ext>
            </a:extLst>
          </p:cNvPr>
          <p:cNvSpPr/>
          <p:nvPr/>
        </p:nvSpPr>
        <p:spPr>
          <a:xfrm>
            <a:off x="1499616" y="1782912"/>
            <a:ext cx="1359017" cy="201336"/>
          </a:xfrm>
          <a:prstGeom prst="rect">
            <a:avLst/>
          </a:pr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B5B239C-5737-3EF9-531C-0D890BC66292}"/>
              </a:ext>
            </a:extLst>
          </p:cNvPr>
          <p:cNvSpPr/>
          <p:nvPr/>
        </p:nvSpPr>
        <p:spPr>
          <a:xfrm>
            <a:off x="4456696" y="1782912"/>
            <a:ext cx="1080782" cy="201336"/>
          </a:xfrm>
          <a:prstGeom prst="rect">
            <a:avLst/>
          </a:pr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B5E7A35-D750-DA8D-1510-60FFC22F1DCF}"/>
              </a:ext>
            </a:extLst>
          </p:cNvPr>
          <p:cNvSpPr txBox="1"/>
          <p:nvPr/>
        </p:nvSpPr>
        <p:spPr>
          <a:xfrm>
            <a:off x="9360876" y="3604434"/>
            <a:ext cx="2375333" cy="369332"/>
          </a:xfrm>
          <a:prstGeom prst="rect">
            <a:avLst/>
          </a:prstGeom>
          <a:noFill/>
        </p:spPr>
        <p:txBody>
          <a:bodyPr wrap="square">
            <a:spAutoFit/>
          </a:bodyPr>
          <a:lstStyle/>
          <a:p>
            <a:r>
              <a:rPr lang="en-US" sz="1800" dirty="0">
                <a:solidFill>
                  <a:srgbClr val="00B0F0"/>
                </a:solidFill>
              </a:rPr>
              <a:t>RLHF with PPO </a:t>
            </a:r>
          </a:p>
        </p:txBody>
      </p:sp>
    </p:spTree>
    <p:extLst>
      <p:ext uri="{BB962C8B-B14F-4D97-AF65-F5344CB8AC3E}">
        <p14:creationId xmlns:p14="http://schemas.microsoft.com/office/powerpoint/2010/main" val="525672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6C33513-9EDE-E4D9-2D73-3929F289B82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2246" t="4773" r="5866" b="4433"/>
          <a:stretch/>
        </p:blipFill>
        <p:spPr>
          <a:xfrm>
            <a:off x="3953177" y="4263548"/>
            <a:ext cx="1914133" cy="2472545"/>
          </a:xfrm>
          <a:prstGeom prst="rect">
            <a:avLst/>
          </a:prstGeom>
        </p:spPr>
      </p:pic>
      <p:sp>
        <p:nvSpPr>
          <p:cNvPr id="2" name="Title 1">
            <a:extLst>
              <a:ext uri="{FF2B5EF4-FFF2-40B4-BE49-F238E27FC236}">
                <a16:creationId xmlns:a16="http://schemas.microsoft.com/office/drawing/2014/main" id="{50486563-2B8E-BC80-D0D7-1ED571ACCF22}"/>
              </a:ext>
            </a:extLst>
          </p:cNvPr>
          <p:cNvSpPr>
            <a:spLocks noGrp="1"/>
          </p:cNvSpPr>
          <p:nvPr>
            <p:ph type="title"/>
          </p:nvPr>
        </p:nvSpPr>
        <p:spPr>
          <a:xfrm>
            <a:off x="305827" y="285719"/>
            <a:ext cx="5521401" cy="674542"/>
          </a:xfrm>
        </p:spPr>
        <p:txBody>
          <a:bodyPr>
            <a:normAutofit fontScale="90000"/>
          </a:bodyPr>
          <a:lstStyle/>
          <a:p>
            <a:r>
              <a:rPr lang="en-US" dirty="0"/>
              <a:t>Foundation models training</a:t>
            </a:r>
            <a:br>
              <a:rPr lang="en-US" dirty="0"/>
            </a:br>
            <a:endParaRPr lang="en-US" dirty="0"/>
          </a:p>
        </p:txBody>
      </p:sp>
      <p:sp>
        <p:nvSpPr>
          <p:cNvPr id="4" name="Text Placeholder 3">
            <a:extLst>
              <a:ext uri="{FF2B5EF4-FFF2-40B4-BE49-F238E27FC236}">
                <a16:creationId xmlns:a16="http://schemas.microsoft.com/office/drawing/2014/main" id="{0FA813D6-5ED6-9A38-316B-0E422FE2256A}"/>
              </a:ext>
            </a:extLst>
          </p:cNvPr>
          <p:cNvSpPr>
            <a:spLocks noGrp="1"/>
          </p:cNvSpPr>
          <p:nvPr>
            <p:ph type="body" sz="quarter" idx="10"/>
          </p:nvPr>
        </p:nvSpPr>
        <p:spPr>
          <a:xfrm>
            <a:off x="6510354" y="353913"/>
            <a:ext cx="2737697" cy="2506740"/>
          </a:xfrm>
          <a:prstGeom prst="rect">
            <a:avLst/>
          </a:prstGeom>
        </p:spPr>
        <p:txBody>
          <a:bodyPr/>
          <a:lstStyle/>
          <a:p>
            <a:pPr marL="0" indent="0">
              <a:buNone/>
            </a:pPr>
            <a:r>
              <a:rPr lang="en-US" dirty="0">
                <a:solidFill>
                  <a:srgbClr val="0D62FE"/>
                </a:solidFill>
              </a:rPr>
              <a:t>1. Pre-training</a:t>
            </a:r>
          </a:p>
          <a:p>
            <a:pPr marL="0" indent="0">
              <a:buNone/>
            </a:pPr>
            <a:endParaRPr lang="en-US" sz="1200" dirty="0"/>
          </a:p>
          <a:p>
            <a:pPr marL="0" indent="0">
              <a:spcBef>
                <a:spcPts val="300"/>
              </a:spcBef>
              <a:buNone/>
            </a:pPr>
            <a:r>
              <a:rPr lang="en-CA" dirty="0"/>
              <a:t>The models absorb knowledge from enormous unlabeled text datasets. (100B – 5T Tokens)</a:t>
            </a:r>
          </a:p>
        </p:txBody>
      </p:sp>
      <p:sp>
        <p:nvSpPr>
          <p:cNvPr id="5" name="Text Placeholder 4">
            <a:extLst>
              <a:ext uri="{FF2B5EF4-FFF2-40B4-BE49-F238E27FC236}">
                <a16:creationId xmlns:a16="http://schemas.microsoft.com/office/drawing/2014/main" id="{452FD26B-995C-97E5-79CE-C55473DED287}"/>
              </a:ext>
            </a:extLst>
          </p:cNvPr>
          <p:cNvSpPr>
            <a:spLocks noGrp="1"/>
          </p:cNvSpPr>
          <p:nvPr>
            <p:ph type="body" sz="quarter" idx="22"/>
          </p:nvPr>
        </p:nvSpPr>
        <p:spPr>
          <a:xfrm>
            <a:off x="6526788" y="2594807"/>
            <a:ext cx="2812921" cy="1887413"/>
          </a:xfrm>
          <a:prstGeom prst="rect">
            <a:avLst/>
          </a:prstGeom>
        </p:spPr>
        <p:txBody>
          <a:bodyPr>
            <a:normAutofit/>
          </a:bodyPr>
          <a:lstStyle/>
          <a:p>
            <a:pPr marL="0" indent="0">
              <a:buNone/>
            </a:pPr>
            <a:r>
              <a:rPr lang="en-US" dirty="0">
                <a:solidFill>
                  <a:srgbClr val="0D62FE"/>
                </a:solidFill>
              </a:rPr>
              <a:t>2. Supervised fine-tuning</a:t>
            </a:r>
          </a:p>
          <a:p>
            <a:pPr marL="0" indent="0">
              <a:buNone/>
            </a:pPr>
            <a:endParaRPr lang="en-US" sz="1200" dirty="0"/>
          </a:p>
          <a:p>
            <a:pPr marL="0" indent="0">
              <a:buNone/>
            </a:pPr>
            <a:r>
              <a:rPr lang="en-US" dirty="0"/>
              <a:t>Refines these models to better adhere to specific instructions. (~ 50K – 100K Instructions)</a:t>
            </a:r>
          </a:p>
          <a:p>
            <a:pPr marL="0" indent="0">
              <a:buNone/>
            </a:pPr>
            <a:endParaRPr lang="en-US" dirty="0"/>
          </a:p>
        </p:txBody>
      </p:sp>
      <p:sp>
        <p:nvSpPr>
          <p:cNvPr id="6" name="Text Placeholder 5">
            <a:extLst>
              <a:ext uri="{FF2B5EF4-FFF2-40B4-BE49-F238E27FC236}">
                <a16:creationId xmlns:a16="http://schemas.microsoft.com/office/drawing/2014/main" id="{1855F095-493C-B2AA-49B7-76B27ED1B018}"/>
              </a:ext>
            </a:extLst>
          </p:cNvPr>
          <p:cNvSpPr>
            <a:spLocks noGrp="1"/>
          </p:cNvSpPr>
          <p:nvPr>
            <p:ph type="body" sz="quarter" idx="23"/>
          </p:nvPr>
        </p:nvSpPr>
        <p:spPr>
          <a:xfrm>
            <a:off x="6547098" y="4663700"/>
            <a:ext cx="2700953" cy="2072393"/>
          </a:xfrm>
          <a:prstGeom prst="rect">
            <a:avLst/>
          </a:prstGeom>
        </p:spPr>
        <p:txBody>
          <a:bodyPr>
            <a:normAutofit/>
          </a:bodyPr>
          <a:lstStyle/>
          <a:p>
            <a:pPr marL="0" indent="0">
              <a:buNone/>
            </a:pPr>
            <a:r>
              <a:rPr lang="en-US" dirty="0">
                <a:solidFill>
                  <a:srgbClr val="0D62FE"/>
                </a:solidFill>
              </a:rPr>
              <a:t>3. Alignment (RLHF)</a:t>
            </a:r>
          </a:p>
          <a:p>
            <a:pPr marL="0" indent="0">
              <a:buNone/>
            </a:pPr>
            <a:endParaRPr lang="en-US" sz="1200" dirty="0">
              <a:solidFill>
                <a:schemeClr val="accent1"/>
              </a:solidFill>
            </a:endParaRPr>
          </a:p>
          <a:p>
            <a:pPr marL="0" indent="0">
              <a:spcBef>
                <a:spcPts val="400"/>
              </a:spcBef>
              <a:buNone/>
            </a:pPr>
            <a:r>
              <a:rPr lang="en-US" dirty="0"/>
              <a:t>Makes the LLMs to respond more helpfully and safely to user prompts. (~ 50K – 100K Examples)</a:t>
            </a:r>
          </a:p>
        </p:txBody>
      </p:sp>
      <p:pic>
        <p:nvPicPr>
          <p:cNvPr id="3" name="Image" descr="Image">
            <a:extLst>
              <a:ext uri="{FF2B5EF4-FFF2-40B4-BE49-F238E27FC236}">
                <a16:creationId xmlns:a16="http://schemas.microsoft.com/office/drawing/2014/main" id="{F0883620-DAD8-9CD8-FAD3-6B6E315635D8}"/>
              </a:ext>
            </a:extLst>
          </p:cNvPr>
          <p:cNvPicPr>
            <a:picLocks noChangeAspect="1"/>
          </p:cNvPicPr>
          <p:nvPr/>
        </p:nvPicPr>
        <p:blipFill>
          <a:blip r:embed="rId4"/>
          <a:stretch>
            <a:fillRect/>
          </a:stretch>
        </p:blipFill>
        <p:spPr>
          <a:xfrm>
            <a:off x="480778" y="2419977"/>
            <a:ext cx="4197814" cy="1887413"/>
          </a:xfrm>
          <a:prstGeom prst="rect">
            <a:avLst/>
          </a:prstGeom>
          <a:ln w="12700">
            <a:miter lim="400000"/>
          </a:ln>
        </p:spPr>
      </p:pic>
      <p:grpSp>
        <p:nvGrpSpPr>
          <p:cNvPr id="8" name="Group">
            <a:extLst>
              <a:ext uri="{FF2B5EF4-FFF2-40B4-BE49-F238E27FC236}">
                <a16:creationId xmlns:a16="http://schemas.microsoft.com/office/drawing/2014/main" id="{CC26C048-07DF-EE77-7309-79DFD179386A}"/>
              </a:ext>
            </a:extLst>
          </p:cNvPr>
          <p:cNvGrpSpPr>
            <a:grpSpLocks noChangeAspect="1"/>
          </p:cNvGrpSpPr>
          <p:nvPr/>
        </p:nvGrpSpPr>
        <p:grpSpPr>
          <a:xfrm>
            <a:off x="1215900" y="4964366"/>
            <a:ext cx="2573479" cy="1110068"/>
            <a:chOff x="4965" y="4374"/>
            <a:chExt cx="3190309" cy="1376134"/>
          </a:xfrm>
        </p:grpSpPr>
        <p:sp>
          <p:nvSpPr>
            <p:cNvPr id="14" name="Straight Connector 523">
              <a:extLst>
                <a:ext uri="{FF2B5EF4-FFF2-40B4-BE49-F238E27FC236}">
                  <a16:creationId xmlns:a16="http://schemas.microsoft.com/office/drawing/2014/main" id="{FC8238A0-FF5A-7D84-9504-C420F796D828}"/>
                </a:ext>
              </a:extLst>
            </p:cNvPr>
            <p:cNvSpPr/>
            <p:nvPr/>
          </p:nvSpPr>
          <p:spPr>
            <a:xfrm flipH="1">
              <a:off x="911403" y="510331"/>
              <a:ext cx="283110" cy="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5" name="Straight Connector 524">
              <a:extLst>
                <a:ext uri="{FF2B5EF4-FFF2-40B4-BE49-F238E27FC236}">
                  <a16:creationId xmlns:a16="http://schemas.microsoft.com/office/drawing/2014/main" id="{193F07E9-F30E-9D71-83B1-25E84D0642EA}"/>
                </a:ext>
              </a:extLst>
            </p:cNvPr>
            <p:cNvSpPr/>
            <p:nvPr/>
          </p:nvSpPr>
          <p:spPr>
            <a:xfrm flipH="1" flipV="1">
              <a:off x="195534" y="510331"/>
              <a:ext cx="631686" cy="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6" name="Straight Connector 540">
              <a:extLst>
                <a:ext uri="{FF2B5EF4-FFF2-40B4-BE49-F238E27FC236}">
                  <a16:creationId xmlns:a16="http://schemas.microsoft.com/office/drawing/2014/main" id="{3C985355-D993-B757-A5E4-EB98EC9ECB93}"/>
                </a:ext>
              </a:extLst>
            </p:cNvPr>
            <p:cNvSpPr/>
            <p:nvPr/>
          </p:nvSpPr>
          <p:spPr>
            <a:xfrm flipH="1">
              <a:off x="912992" y="883543"/>
              <a:ext cx="287280" cy="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7" name="Straight Connector 541">
              <a:extLst>
                <a:ext uri="{FF2B5EF4-FFF2-40B4-BE49-F238E27FC236}">
                  <a16:creationId xmlns:a16="http://schemas.microsoft.com/office/drawing/2014/main" id="{157030D1-6A93-B733-CC37-C0C1E5BF446C}"/>
                </a:ext>
              </a:extLst>
            </p:cNvPr>
            <p:cNvSpPr/>
            <p:nvPr/>
          </p:nvSpPr>
          <p:spPr>
            <a:xfrm flipH="1">
              <a:off x="195534" y="883543"/>
              <a:ext cx="631686" cy="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 name="Straight Connector 553">
              <a:extLst>
                <a:ext uri="{FF2B5EF4-FFF2-40B4-BE49-F238E27FC236}">
                  <a16:creationId xmlns:a16="http://schemas.microsoft.com/office/drawing/2014/main" id="{94AFFE97-0189-528A-C02E-288DA0F75294}"/>
                </a:ext>
              </a:extLst>
            </p:cNvPr>
            <p:cNvSpPr/>
            <p:nvPr/>
          </p:nvSpPr>
          <p:spPr>
            <a:xfrm flipH="1">
              <a:off x="909699" y="1257756"/>
              <a:ext cx="286518" cy="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9" name="Straight Connector 554">
              <a:extLst>
                <a:ext uri="{FF2B5EF4-FFF2-40B4-BE49-F238E27FC236}">
                  <a16:creationId xmlns:a16="http://schemas.microsoft.com/office/drawing/2014/main" id="{E4BC2C72-B3EE-631B-A876-9B2D93B18D04}"/>
                </a:ext>
              </a:extLst>
            </p:cNvPr>
            <p:cNvSpPr/>
            <p:nvPr/>
          </p:nvSpPr>
          <p:spPr>
            <a:xfrm flipH="1">
              <a:off x="195534" y="1256755"/>
              <a:ext cx="631686" cy="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0" name="Straight Connector 565">
              <a:extLst>
                <a:ext uri="{FF2B5EF4-FFF2-40B4-BE49-F238E27FC236}">
                  <a16:creationId xmlns:a16="http://schemas.microsoft.com/office/drawing/2014/main" id="{FD77C038-A054-7E65-B5E4-3A26FFEF8E30}"/>
                </a:ext>
              </a:extLst>
            </p:cNvPr>
            <p:cNvSpPr/>
            <p:nvPr/>
          </p:nvSpPr>
          <p:spPr>
            <a:xfrm flipV="1">
              <a:off x="912992" y="137082"/>
              <a:ext cx="285565" cy="749415"/>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1" name="Straight Connector 566">
              <a:extLst>
                <a:ext uri="{FF2B5EF4-FFF2-40B4-BE49-F238E27FC236}">
                  <a16:creationId xmlns:a16="http://schemas.microsoft.com/office/drawing/2014/main" id="{FCBF4693-9051-89D6-FD1E-FA0E30E325A1}"/>
                </a:ext>
              </a:extLst>
            </p:cNvPr>
            <p:cNvSpPr/>
            <p:nvPr/>
          </p:nvSpPr>
          <p:spPr>
            <a:xfrm flipV="1">
              <a:off x="914615" y="511635"/>
              <a:ext cx="281821" cy="746590"/>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2" name="Straight Connector 567">
              <a:extLst>
                <a:ext uri="{FF2B5EF4-FFF2-40B4-BE49-F238E27FC236}">
                  <a16:creationId xmlns:a16="http://schemas.microsoft.com/office/drawing/2014/main" id="{4DF44213-B781-097A-D2DE-ABC9A5A36AFA}"/>
                </a:ext>
              </a:extLst>
            </p:cNvPr>
            <p:cNvSpPr/>
            <p:nvPr/>
          </p:nvSpPr>
          <p:spPr>
            <a:xfrm flipV="1">
              <a:off x="199232" y="138575"/>
              <a:ext cx="627988" cy="370058"/>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3" name="Straight Connector 568">
              <a:extLst>
                <a:ext uri="{FF2B5EF4-FFF2-40B4-BE49-F238E27FC236}">
                  <a16:creationId xmlns:a16="http://schemas.microsoft.com/office/drawing/2014/main" id="{41B4A79F-255D-2661-E71B-63080A62CD51}"/>
                </a:ext>
              </a:extLst>
            </p:cNvPr>
            <p:cNvSpPr/>
            <p:nvPr/>
          </p:nvSpPr>
          <p:spPr>
            <a:xfrm flipV="1">
              <a:off x="195534" y="137119"/>
              <a:ext cx="631686" cy="746592"/>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4" name="Straight Connector 569">
              <a:extLst>
                <a:ext uri="{FF2B5EF4-FFF2-40B4-BE49-F238E27FC236}">
                  <a16:creationId xmlns:a16="http://schemas.microsoft.com/office/drawing/2014/main" id="{EB1C8416-FCA9-205A-8A0D-F76BD86FDAE4}"/>
                </a:ext>
              </a:extLst>
            </p:cNvPr>
            <p:cNvSpPr/>
            <p:nvPr/>
          </p:nvSpPr>
          <p:spPr>
            <a:xfrm flipV="1">
              <a:off x="195535" y="510292"/>
              <a:ext cx="631684" cy="373252"/>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5" name="Straight Connector 570">
              <a:extLst>
                <a:ext uri="{FF2B5EF4-FFF2-40B4-BE49-F238E27FC236}">
                  <a16:creationId xmlns:a16="http://schemas.microsoft.com/office/drawing/2014/main" id="{18388591-B1DC-8053-98BD-7AF6625981E5}"/>
                </a:ext>
              </a:extLst>
            </p:cNvPr>
            <p:cNvSpPr/>
            <p:nvPr/>
          </p:nvSpPr>
          <p:spPr>
            <a:xfrm flipV="1">
              <a:off x="195534" y="883543"/>
              <a:ext cx="631685" cy="374209"/>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6" name="Straight Connector 571">
              <a:extLst>
                <a:ext uri="{FF2B5EF4-FFF2-40B4-BE49-F238E27FC236}">
                  <a16:creationId xmlns:a16="http://schemas.microsoft.com/office/drawing/2014/main" id="{7B8AAE6B-87C3-4D03-E359-A25FDA3F714F}"/>
                </a:ext>
              </a:extLst>
            </p:cNvPr>
            <p:cNvSpPr/>
            <p:nvPr/>
          </p:nvSpPr>
          <p:spPr>
            <a:xfrm flipV="1">
              <a:off x="195534" y="510332"/>
              <a:ext cx="631685" cy="746590"/>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7" name="Straight Connector 572">
              <a:extLst>
                <a:ext uri="{FF2B5EF4-FFF2-40B4-BE49-F238E27FC236}">
                  <a16:creationId xmlns:a16="http://schemas.microsoft.com/office/drawing/2014/main" id="{A4A847BB-21CE-569E-2B7C-A480BBC12BC0}"/>
                </a:ext>
              </a:extLst>
            </p:cNvPr>
            <p:cNvSpPr/>
            <p:nvPr/>
          </p:nvSpPr>
          <p:spPr>
            <a:xfrm flipV="1">
              <a:off x="195534" y="137080"/>
              <a:ext cx="631686" cy="1121018"/>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8" name="Straight Connector 577">
              <a:extLst>
                <a:ext uri="{FF2B5EF4-FFF2-40B4-BE49-F238E27FC236}">
                  <a16:creationId xmlns:a16="http://schemas.microsoft.com/office/drawing/2014/main" id="{50CD20BA-29F9-EA88-C65D-56D55E6B197F}"/>
                </a:ext>
              </a:extLst>
            </p:cNvPr>
            <p:cNvSpPr/>
            <p:nvPr/>
          </p:nvSpPr>
          <p:spPr>
            <a:xfrm flipH="1" flipV="1">
              <a:off x="198183" y="136558"/>
              <a:ext cx="630085" cy="37579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9" name="Straight Connector 578">
              <a:extLst>
                <a:ext uri="{FF2B5EF4-FFF2-40B4-BE49-F238E27FC236}">
                  <a16:creationId xmlns:a16="http://schemas.microsoft.com/office/drawing/2014/main" id="{03A7010B-64C1-AC0F-16E6-4C9BAD82FB67}"/>
                </a:ext>
              </a:extLst>
            </p:cNvPr>
            <p:cNvSpPr/>
            <p:nvPr/>
          </p:nvSpPr>
          <p:spPr>
            <a:xfrm>
              <a:off x="198183" y="139306"/>
              <a:ext cx="630085" cy="744967"/>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0" name="Straight Connector 579">
              <a:extLst>
                <a:ext uri="{FF2B5EF4-FFF2-40B4-BE49-F238E27FC236}">
                  <a16:creationId xmlns:a16="http://schemas.microsoft.com/office/drawing/2014/main" id="{4EC2E1D5-C135-F807-500E-381D77027B34}"/>
                </a:ext>
              </a:extLst>
            </p:cNvPr>
            <p:cNvSpPr/>
            <p:nvPr/>
          </p:nvSpPr>
          <p:spPr>
            <a:xfrm>
              <a:off x="198183" y="136558"/>
              <a:ext cx="630085" cy="1120720"/>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1" name="Straight Connector 580">
              <a:extLst>
                <a:ext uri="{FF2B5EF4-FFF2-40B4-BE49-F238E27FC236}">
                  <a16:creationId xmlns:a16="http://schemas.microsoft.com/office/drawing/2014/main" id="{3BAC25A1-AF10-1D58-4717-AFA27980610C}"/>
                </a:ext>
              </a:extLst>
            </p:cNvPr>
            <p:cNvSpPr/>
            <p:nvPr/>
          </p:nvSpPr>
          <p:spPr>
            <a:xfrm flipH="1" flipV="1">
              <a:off x="196500" y="510989"/>
              <a:ext cx="629754" cy="371857"/>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2" name="Straight Connector 581">
              <a:extLst>
                <a:ext uri="{FF2B5EF4-FFF2-40B4-BE49-F238E27FC236}">
                  <a16:creationId xmlns:a16="http://schemas.microsoft.com/office/drawing/2014/main" id="{5D66D89A-058E-CD4C-3D37-808CC1F002BE}"/>
                </a:ext>
              </a:extLst>
            </p:cNvPr>
            <p:cNvSpPr/>
            <p:nvPr/>
          </p:nvSpPr>
          <p:spPr>
            <a:xfrm flipH="1" flipV="1">
              <a:off x="195535" y="883543"/>
              <a:ext cx="631685" cy="373212"/>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3" name="Straight Connector 582">
              <a:extLst>
                <a:ext uri="{FF2B5EF4-FFF2-40B4-BE49-F238E27FC236}">
                  <a16:creationId xmlns:a16="http://schemas.microsoft.com/office/drawing/2014/main" id="{C894E281-6EA7-D922-5495-4F98007F1E41}"/>
                </a:ext>
              </a:extLst>
            </p:cNvPr>
            <p:cNvSpPr/>
            <p:nvPr/>
          </p:nvSpPr>
          <p:spPr>
            <a:xfrm flipH="1" flipV="1">
              <a:off x="196938" y="509277"/>
              <a:ext cx="630282" cy="748699"/>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4" name="Straight Connector 583">
              <a:extLst>
                <a:ext uri="{FF2B5EF4-FFF2-40B4-BE49-F238E27FC236}">
                  <a16:creationId xmlns:a16="http://schemas.microsoft.com/office/drawing/2014/main" id="{9C070AA6-A23F-7DC0-9A17-E72021412ED0}"/>
                </a:ext>
              </a:extLst>
            </p:cNvPr>
            <p:cNvSpPr/>
            <p:nvPr/>
          </p:nvSpPr>
          <p:spPr>
            <a:xfrm flipV="1">
              <a:off x="914616" y="137486"/>
              <a:ext cx="281947" cy="372444"/>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5" name="Straight Connector 584">
              <a:extLst>
                <a:ext uri="{FF2B5EF4-FFF2-40B4-BE49-F238E27FC236}">
                  <a16:creationId xmlns:a16="http://schemas.microsoft.com/office/drawing/2014/main" id="{E79568B9-22C9-1A8D-B25E-4EE347C740DF}"/>
                </a:ext>
              </a:extLst>
            </p:cNvPr>
            <p:cNvSpPr/>
            <p:nvPr/>
          </p:nvSpPr>
          <p:spPr>
            <a:xfrm flipV="1">
              <a:off x="912992" y="137082"/>
              <a:ext cx="287280" cy="1119672"/>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6" name="Straight Connector 585">
              <a:extLst>
                <a:ext uri="{FF2B5EF4-FFF2-40B4-BE49-F238E27FC236}">
                  <a16:creationId xmlns:a16="http://schemas.microsoft.com/office/drawing/2014/main" id="{96221116-165D-F74A-E680-4CBECFCD0C80}"/>
                </a:ext>
              </a:extLst>
            </p:cNvPr>
            <p:cNvSpPr/>
            <p:nvPr/>
          </p:nvSpPr>
          <p:spPr>
            <a:xfrm>
              <a:off x="914513" y="138575"/>
              <a:ext cx="280828" cy="370266"/>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7" name="Straight Connector 586">
              <a:extLst>
                <a:ext uri="{FF2B5EF4-FFF2-40B4-BE49-F238E27FC236}">
                  <a16:creationId xmlns:a16="http://schemas.microsoft.com/office/drawing/2014/main" id="{A56308DB-E217-5E65-F670-2162D18ACA67}"/>
                </a:ext>
              </a:extLst>
            </p:cNvPr>
            <p:cNvSpPr/>
            <p:nvPr/>
          </p:nvSpPr>
          <p:spPr>
            <a:xfrm flipV="1">
              <a:off x="912992" y="510697"/>
              <a:ext cx="281640" cy="372442"/>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8" name="Straight Connector 587">
              <a:extLst>
                <a:ext uri="{FF2B5EF4-FFF2-40B4-BE49-F238E27FC236}">
                  <a16:creationId xmlns:a16="http://schemas.microsoft.com/office/drawing/2014/main" id="{4D700172-A735-D06F-24DE-FEEC4B79451D}"/>
                </a:ext>
              </a:extLst>
            </p:cNvPr>
            <p:cNvSpPr/>
            <p:nvPr/>
          </p:nvSpPr>
          <p:spPr>
            <a:xfrm>
              <a:off x="914613" y="137120"/>
              <a:ext cx="281823" cy="74659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9" name="Straight Connector 588">
              <a:extLst>
                <a:ext uri="{FF2B5EF4-FFF2-40B4-BE49-F238E27FC236}">
                  <a16:creationId xmlns:a16="http://schemas.microsoft.com/office/drawing/2014/main" id="{1BD6B919-5C08-4CFA-6085-9718CF535F03}"/>
                </a:ext>
              </a:extLst>
            </p:cNvPr>
            <p:cNvSpPr/>
            <p:nvPr/>
          </p:nvSpPr>
          <p:spPr>
            <a:xfrm>
              <a:off x="914637" y="133406"/>
              <a:ext cx="281767" cy="1124922"/>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40" name="Straight Connector 589">
              <a:extLst>
                <a:ext uri="{FF2B5EF4-FFF2-40B4-BE49-F238E27FC236}">
                  <a16:creationId xmlns:a16="http://schemas.microsoft.com/office/drawing/2014/main" id="{9EA8832C-4845-6077-500C-6E0DE1CDD9EC}"/>
                </a:ext>
              </a:extLst>
            </p:cNvPr>
            <p:cNvSpPr/>
            <p:nvPr/>
          </p:nvSpPr>
          <p:spPr>
            <a:xfrm>
              <a:off x="913698" y="510292"/>
              <a:ext cx="281642" cy="373252"/>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41" name="Straight Connector 590">
              <a:extLst>
                <a:ext uri="{FF2B5EF4-FFF2-40B4-BE49-F238E27FC236}">
                  <a16:creationId xmlns:a16="http://schemas.microsoft.com/office/drawing/2014/main" id="{232E12A2-E4B2-D581-C036-2AAA41A07994}"/>
                </a:ext>
              </a:extLst>
            </p:cNvPr>
            <p:cNvSpPr/>
            <p:nvPr/>
          </p:nvSpPr>
          <p:spPr>
            <a:xfrm>
              <a:off x="912952" y="509024"/>
              <a:ext cx="283482" cy="749206"/>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42" name="Straight Connector 591">
              <a:extLst>
                <a:ext uri="{FF2B5EF4-FFF2-40B4-BE49-F238E27FC236}">
                  <a16:creationId xmlns:a16="http://schemas.microsoft.com/office/drawing/2014/main" id="{EE859F57-1A3B-9A49-4C17-8A0AB73408BA}"/>
                </a:ext>
              </a:extLst>
            </p:cNvPr>
            <p:cNvSpPr/>
            <p:nvPr/>
          </p:nvSpPr>
          <p:spPr>
            <a:xfrm>
              <a:off x="914461" y="884193"/>
              <a:ext cx="282099" cy="373806"/>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43" name="Straight Connector 592">
              <a:extLst>
                <a:ext uri="{FF2B5EF4-FFF2-40B4-BE49-F238E27FC236}">
                  <a16:creationId xmlns:a16="http://schemas.microsoft.com/office/drawing/2014/main" id="{36EB52C0-68C8-D4EF-EB61-AD76AEC609DE}"/>
                </a:ext>
              </a:extLst>
            </p:cNvPr>
            <p:cNvSpPr/>
            <p:nvPr/>
          </p:nvSpPr>
          <p:spPr>
            <a:xfrm flipH="1">
              <a:off x="910170" y="882304"/>
              <a:ext cx="286395" cy="37569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44" name="Straight Connector 524">
              <a:extLst>
                <a:ext uri="{FF2B5EF4-FFF2-40B4-BE49-F238E27FC236}">
                  <a16:creationId xmlns:a16="http://schemas.microsoft.com/office/drawing/2014/main" id="{E16C2B93-D887-6346-7787-493E6A1C366D}"/>
                </a:ext>
              </a:extLst>
            </p:cNvPr>
            <p:cNvSpPr/>
            <p:nvPr/>
          </p:nvSpPr>
          <p:spPr>
            <a:xfrm flipH="1" flipV="1">
              <a:off x="1660941" y="510081"/>
              <a:ext cx="631686" cy="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45" name="Straight Connector 541">
              <a:extLst>
                <a:ext uri="{FF2B5EF4-FFF2-40B4-BE49-F238E27FC236}">
                  <a16:creationId xmlns:a16="http://schemas.microsoft.com/office/drawing/2014/main" id="{30D84376-E3D7-4A7A-60A6-DF7E58564F6C}"/>
                </a:ext>
              </a:extLst>
            </p:cNvPr>
            <p:cNvSpPr/>
            <p:nvPr/>
          </p:nvSpPr>
          <p:spPr>
            <a:xfrm flipH="1">
              <a:off x="1660941" y="883292"/>
              <a:ext cx="631686" cy="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46" name="Straight Connector 554">
              <a:extLst>
                <a:ext uri="{FF2B5EF4-FFF2-40B4-BE49-F238E27FC236}">
                  <a16:creationId xmlns:a16="http://schemas.microsoft.com/office/drawing/2014/main" id="{23A430FB-037D-3466-5823-EC5B65AF69B0}"/>
                </a:ext>
              </a:extLst>
            </p:cNvPr>
            <p:cNvSpPr/>
            <p:nvPr/>
          </p:nvSpPr>
          <p:spPr>
            <a:xfrm flipH="1">
              <a:off x="1660941" y="1256504"/>
              <a:ext cx="631686" cy="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47" name="Straight Connector 567">
              <a:extLst>
                <a:ext uri="{FF2B5EF4-FFF2-40B4-BE49-F238E27FC236}">
                  <a16:creationId xmlns:a16="http://schemas.microsoft.com/office/drawing/2014/main" id="{7519CC3D-F832-55B8-870E-98EEF974528F}"/>
                </a:ext>
              </a:extLst>
            </p:cNvPr>
            <p:cNvSpPr/>
            <p:nvPr/>
          </p:nvSpPr>
          <p:spPr>
            <a:xfrm flipV="1">
              <a:off x="1664639" y="138324"/>
              <a:ext cx="627988" cy="370059"/>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48" name="Straight Connector 568">
              <a:extLst>
                <a:ext uri="{FF2B5EF4-FFF2-40B4-BE49-F238E27FC236}">
                  <a16:creationId xmlns:a16="http://schemas.microsoft.com/office/drawing/2014/main" id="{71A1D2B7-E2F2-2DDF-594F-9911AE81A95F}"/>
                </a:ext>
              </a:extLst>
            </p:cNvPr>
            <p:cNvSpPr/>
            <p:nvPr/>
          </p:nvSpPr>
          <p:spPr>
            <a:xfrm flipV="1">
              <a:off x="1660941" y="136869"/>
              <a:ext cx="631686" cy="746592"/>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49" name="Straight Connector 569">
              <a:extLst>
                <a:ext uri="{FF2B5EF4-FFF2-40B4-BE49-F238E27FC236}">
                  <a16:creationId xmlns:a16="http://schemas.microsoft.com/office/drawing/2014/main" id="{E87232EC-8977-8BEB-2104-FE304202E17D}"/>
                </a:ext>
              </a:extLst>
            </p:cNvPr>
            <p:cNvSpPr/>
            <p:nvPr/>
          </p:nvSpPr>
          <p:spPr>
            <a:xfrm flipV="1">
              <a:off x="1660941" y="510041"/>
              <a:ext cx="631685" cy="373252"/>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50" name="Straight Connector 570">
              <a:extLst>
                <a:ext uri="{FF2B5EF4-FFF2-40B4-BE49-F238E27FC236}">
                  <a16:creationId xmlns:a16="http://schemas.microsoft.com/office/drawing/2014/main" id="{8B510D20-C090-B423-5133-4B07BBACA672}"/>
                </a:ext>
              </a:extLst>
            </p:cNvPr>
            <p:cNvSpPr/>
            <p:nvPr/>
          </p:nvSpPr>
          <p:spPr>
            <a:xfrm flipV="1">
              <a:off x="1660941" y="883292"/>
              <a:ext cx="631685" cy="374210"/>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51" name="Straight Connector 571">
              <a:extLst>
                <a:ext uri="{FF2B5EF4-FFF2-40B4-BE49-F238E27FC236}">
                  <a16:creationId xmlns:a16="http://schemas.microsoft.com/office/drawing/2014/main" id="{31FEEAE7-DA49-2C5E-F736-D66BA199BD97}"/>
                </a:ext>
              </a:extLst>
            </p:cNvPr>
            <p:cNvSpPr/>
            <p:nvPr/>
          </p:nvSpPr>
          <p:spPr>
            <a:xfrm flipV="1">
              <a:off x="1660941" y="510081"/>
              <a:ext cx="631685" cy="746590"/>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52" name="Straight Connector 572">
              <a:extLst>
                <a:ext uri="{FF2B5EF4-FFF2-40B4-BE49-F238E27FC236}">
                  <a16:creationId xmlns:a16="http://schemas.microsoft.com/office/drawing/2014/main" id="{4FB61303-C568-5CA2-E4A2-730E68906F0B}"/>
                </a:ext>
              </a:extLst>
            </p:cNvPr>
            <p:cNvSpPr/>
            <p:nvPr/>
          </p:nvSpPr>
          <p:spPr>
            <a:xfrm flipV="1">
              <a:off x="1660941" y="136829"/>
              <a:ext cx="631686" cy="1121019"/>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53" name="Straight Connector 577">
              <a:extLst>
                <a:ext uri="{FF2B5EF4-FFF2-40B4-BE49-F238E27FC236}">
                  <a16:creationId xmlns:a16="http://schemas.microsoft.com/office/drawing/2014/main" id="{5E0C5E83-2B12-73F6-D0BF-9F37D14B82E4}"/>
                </a:ext>
              </a:extLst>
            </p:cNvPr>
            <p:cNvSpPr/>
            <p:nvPr/>
          </p:nvSpPr>
          <p:spPr>
            <a:xfrm flipH="1" flipV="1">
              <a:off x="1663590" y="136308"/>
              <a:ext cx="630085" cy="37579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54" name="Straight Connector 578">
              <a:extLst>
                <a:ext uri="{FF2B5EF4-FFF2-40B4-BE49-F238E27FC236}">
                  <a16:creationId xmlns:a16="http://schemas.microsoft.com/office/drawing/2014/main" id="{B29AA1DA-348A-60EE-C65E-63891B1BF94D}"/>
                </a:ext>
              </a:extLst>
            </p:cNvPr>
            <p:cNvSpPr/>
            <p:nvPr/>
          </p:nvSpPr>
          <p:spPr>
            <a:xfrm>
              <a:off x="1663590" y="139056"/>
              <a:ext cx="630085" cy="744966"/>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55" name="Straight Connector 579">
              <a:extLst>
                <a:ext uri="{FF2B5EF4-FFF2-40B4-BE49-F238E27FC236}">
                  <a16:creationId xmlns:a16="http://schemas.microsoft.com/office/drawing/2014/main" id="{AE394F1A-9BD2-8397-B82F-8EE13CACE19B}"/>
                </a:ext>
              </a:extLst>
            </p:cNvPr>
            <p:cNvSpPr/>
            <p:nvPr/>
          </p:nvSpPr>
          <p:spPr>
            <a:xfrm>
              <a:off x="1663590" y="136307"/>
              <a:ext cx="630085" cy="112072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56" name="Straight Connector 580">
              <a:extLst>
                <a:ext uri="{FF2B5EF4-FFF2-40B4-BE49-F238E27FC236}">
                  <a16:creationId xmlns:a16="http://schemas.microsoft.com/office/drawing/2014/main" id="{72772E4F-17BF-5645-E220-6E2FE387313B}"/>
                </a:ext>
              </a:extLst>
            </p:cNvPr>
            <p:cNvSpPr/>
            <p:nvPr/>
          </p:nvSpPr>
          <p:spPr>
            <a:xfrm flipH="1" flipV="1">
              <a:off x="1661907" y="510739"/>
              <a:ext cx="629754" cy="371857"/>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57" name="Straight Connector 581">
              <a:extLst>
                <a:ext uri="{FF2B5EF4-FFF2-40B4-BE49-F238E27FC236}">
                  <a16:creationId xmlns:a16="http://schemas.microsoft.com/office/drawing/2014/main" id="{63B0E9B5-3E8C-6112-2847-4269F72BB648}"/>
                </a:ext>
              </a:extLst>
            </p:cNvPr>
            <p:cNvSpPr/>
            <p:nvPr/>
          </p:nvSpPr>
          <p:spPr>
            <a:xfrm flipH="1" flipV="1">
              <a:off x="1660942" y="883293"/>
              <a:ext cx="631685" cy="373212"/>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58" name="Straight Connector 582">
              <a:extLst>
                <a:ext uri="{FF2B5EF4-FFF2-40B4-BE49-F238E27FC236}">
                  <a16:creationId xmlns:a16="http://schemas.microsoft.com/office/drawing/2014/main" id="{B3CC9181-35C5-539F-A818-6F1592C84A8A}"/>
                </a:ext>
              </a:extLst>
            </p:cNvPr>
            <p:cNvSpPr/>
            <p:nvPr/>
          </p:nvSpPr>
          <p:spPr>
            <a:xfrm flipH="1" flipV="1">
              <a:off x="1662344" y="509027"/>
              <a:ext cx="630282" cy="748699"/>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59" name="Straight Connector 523">
              <a:extLst>
                <a:ext uri="{FF2B5EF4-FFF2-40B4-BE49-F238E27FC236}">
                  <a16:creationId xmlns:a16="http://schemas.microsoft.com/office/drawing/2014/main" id="{094E798B-3CA5-CE85-D7D4-9B8155563AEE}"/>
                </a:ext>
              </a:extLst>
            </p:cNvPr>
            <p:cNvSpPr/>
            <p:nvPr/>
          </p:nvSpPr>
          <p:spPr>
            <a:xfrm flipH="1">
              <a:off x="1283309" y="510205"/>
              <a:ext cx="283110" cy="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60" name="Straight Connector 540">
              <a:extLst>
                <a:ext uri="{FF2B5EF4-FFF2-40B4-BE49-F238E27FC236}">
                  <a16:creationId xmlns:a16="http://schemas.microsoft.com/office/drawing/2014/main" id="{3FC55CBF-2D6B-3358-FA3A-5D3C5B9C3921}"/>
                </a:ext>
              </a:extLst>
            </p:cNvPr>
            <p:cNvSpPr/>
            <p:nvPr/>
          </p:nvSpPr>
          <p:spPr>
            <a:xfrm flipH="1">
              <a:off x="1284897" y="883417"/>
              <a:ext cx="287281" cy="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61" name="Straight Connector 553">
              <a:extLst>
                <a:ext uri="{FF2B5EF4-FFF2-40B4-BE49-F238E27FC236}">
                  <a16:creationId xmlns:a16="http://schemas.microsoft.com/office/drawing/2014/main" id="{3519F4D3-2432-F448-AC2C-3B2BD297757C}"/>
                </a:ext>
              </a:extLst>
            </p:cNvPr>
            <p:cNvSpPr/>
            <p:nvPr/>
          </p:nvSpPr>
          <p:spPr>
            <a:xfrm flipH="1">
              <a:off x="1281605" y="1257630"/>
              <a:ext cx="286518" cy="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62" name="Straight Connector 565">
              <a:extLst>
                <a:ext uri="{FF2B5EF4-FFF2-40B4-BE49-F238E27FC236}">
                  <a16:creationId xmlns:a16="http://schemas.microsoft.com/office/drawing/2014/main" id="{DC25336D-2DDA-6433-99BF-097B4394F335}"/>
                </a:ext>
              </a:extLst>
            </p:cNvPr>
            <p:cNvSpPr/>
            <p:nvPr/>
          </p:nvSpPr>
          <p:spPr>
            <a:xfrm flipV="1">
              <a:off x="1284898" y="136956"/>
              <a:ext cx="285564" cy="749414"/>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63" name="Straight Connector 566">
              <a:extLst>
                <a:ext uri="{FF2B5EF4-FFF2-40B4-BE49-F238E27FC236}">
                  <a16:creationId xmlns:a16="http://schemas.microsoft.com/office/drawing/2014/main" id="{DD76FB88-513A-3F78-7D47-C06775BAAC70}"/>
                </a:ext>
              </a:extLst>
            </p:cNvPr>
            <p:cNvSpPr/>
            <p:nvPr/>
          </p:nvSpPr>
          <p:spPr>
            <a:xfrm flipV="1">
              <a:off x="1286521" y="511509"/>
              <a:ext cx="281820" cy="746590"/>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64" name="Straight Connector 583">
              <a:extLst>
                <a:ext uri="{FF2B5EF4-FFF2-40B4-BE49-F238E27FC236}">
                  <a16:creationId xmlns:a16="http://schemas.microsoft.com/office/drawing/2014/main" id="{88655D01-C790-8B83-C423-92EAE486CAA3}"/>
                </a:ext>
              </a:extLst>
            </p:cNvPr>
            <p:cNvSpPr/>
            <p:nvPr/>
          </p:nvSpPr>
          <p:spPr>
            <a:xfrm flipV="1">
              <a:off x="1286521" y="137359"/>
              <a:ext cx="281948" cy="372445"/>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65" name="Straight Connector 584">
              <a:extLst>
                <a:ext uri="{FF2B5EF4-FFF2-40B4-BE49-F238E27FC236}">
                  <a16:creationId xmlns:a16="http://schemas.microsoft.com/office/drawing/2014/main" id="{8A9E1C74-0E09-DD3A-9F02-17C6DDFA2585}"/>
                </a:ext>
              </a:extLst>
            </p:cNvPr>
            <p:cNvSpPr/>
            <p:nvPr/>
          </p:nvSpPr>
          <p:spPr>
            <a:xfrm flipV="1">
              <a:off x="1284898" y="136956"/>
              <a:ext cx="287279" cy="111967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66" name="Straight Connector 585">
              <a:extLst>
                <a:ext uri="{FF2B5EF4-FFF2-40B4-BE49-F238E27FC236}">
                  <a16:creationId xmlns:a16="http://schemas.microsoft.com/office/drawing/2014/main" id="{C2E10472-EFFC-9BB3-F564-5614776591C6}"/>
                </a:ext>
              </a:extLst>
            </p:cNvPr>
            <p:cNvSpPr/>
            <p:nvPr/>
          </p:nvSpPr>
          <p:spPr>
            <a:xfrm>
              <a:off x="1286418" y="138448"/>
              <a:ext cx="280828" cy="370267"/>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67" name="Straight Connector 586">
              <a:extLst>
                <a:ext uri="{FF2B5EF4-FFF2-40B4-BE49-F238E27FC236}">
                  <a16:creationId xmlns:a16="http://schemas.microsoft.com/office/drawing/2014/main" id="{A2201995-AF9A-E3AD-D5F3-A16E9F4E4A9E}"/>
                </a:ext>
              </a:extLst>
            </p:cNvPr>
            <p:cNvSpPr/>
            <p:nvPr/>
          </p:nvSpPr>
          <p:spPr>
            <a:xfrm flipV="1">
              <a:off x="1284898" y="510570"/>
              <a:ext cx="281639" cy="372443"/>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68" name="Straight Connector 587">
              <a:extLst>
                <a:ext uri="{FF2B5EF4-FFF2-40B4-BE49-F238E27FC236}">
                  <a16:creationId xmlns:a16="http://schemas.microsoft.com/office/drawing/2014/main" id="{831597C0-E9FF-1C0E-21D4-1CEE4EC6C782}"/>
                </a:ext>
              </a:extLst>
            </p:cNvPr>
            <p:cNvSpPr/>
            <p:nvPr/>
          </p:nvSpPr>
          <p:spPr>
            <a:xfrm>
              <a:off x="1286519" y="136993"/>
              <a:ext cx="281822" cy="746592"/>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69" name="Straight Connector 588">
              <a:extLst>
                <a:ext uri="{FF2B5EF4-FFF2-40B4-BE49-F238E27FC236}">
                  <a16:creationId xmlns:a16="http://schemas.microsoft.com/office/drawing/2014/main" id="{202BDDD8-D266-886D-AB2A-B79EE410266E}"/>
                </a:ext>
              </a:extLst>
            </p:cNvPr>
            <p:cNvSpPr/>
            <p:nvPr/>
          </p:nvSpPr>
          <p:spPr>
            <a:xfrm>
              <a:off x="1286543" y="133280"/>
              <a:ext cx="281767" cy="112492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70" name="Straight Connector 589">
              <a:extLst>
                <a:ext uri="{FF2B5EF4-FFF2-40B4-BE49-F238E27FC236}">
                  <a16:creationId xmlns:a16="http://schemas.microsoft.com/office/drawing/2014/main" id="{C2170819-9C92-7DAB-2DDA-D5E350900C78}"/>
                </a:ext>
              </a:extLst>
            </p:cNvPr>
            <p:cNvSpPr/>
            <p:nvPr/>
          </p:nvSpPr>
          <p:spPr>
            <a:xfrm>
              <a:off x="1285603" y="510166"/>
              <a:ext cx="281643" cy="37325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71" name="Straight Connector 590">
              <a:extLst>
                <a:ext uri="{FF2B5EF4-FFF2-40B4-BE49-F238E27FC236}">
                  <a16:creationId xmlns:a16="http://schemas.microsoft.com/office/drawing/2014/main" id="{40B790E9-D715-ABDB-DF67-9A0AC8284108}"/>
                </a:ext>
              </a:extLst>
            </p:cNvPr>
            <p:cNvSpPr/>
            <p:nvPr/>
          </p:nvSpPr>
          <p:spPr>
            <a:xfrm>
              <a:off x="1284858" y="508897"/>
              <a:ext cx="283482" cy="749206"/>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72" name="Straight Connector 591">
              <a:extLst>
                <a:ext uri="{FF2B5EF4-FFF2-40B4-BE49-F238E27FC236}">
                  <a16:creationId xmlns:a16="http://schemas.microsoft.com/office/drawing/2014/main" id="{71BA8A60-2D2D-4A2A-9E3F-0B1373FB2901}"/>
                </a:ext>
              </a:extLst>
            </p:cNvPr>
            <p:cNvSpPr/>
            <p:nvPr/>
          </p:nvSpPr>
          <p:spPr>
            <a:xfrm>
              <a:off x="1286367" y="884067"/>
              <a:ext cx="282098" cy="373806"/>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73" name="Straight Connector 592">
              <a:extLst>
                <a:ext uri="{FF2B5EF4-FFF2-40B4-BE49-F238E27FC236}">
                  <a16:creationId xmlns:a16="http://schemas.microsoft.com/office/drawing/2014/main" id="{72A4426C-ECF6-C67B-20BF-CE51792AEA3A}"/>
                </a:ext>
              </a:extLst>
            </p:cNvPr>
            <p:cNvSpPr/>
            <p:nvPr/>
          </p:nvSpPr>
          <p:spPr>
            <a:xfrm flipH="1">
              <a:off x="1282075" y="882177"/>
              <a:ext cx="286396" cy="37569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74" name="Oval 502">
              <a:extLst>
                <a:ext uri="{FF2B5EF4-FFF2-40B4-BE49-F238E27FC236}">
                  <a16:creationId xmlns:a16="http://schemas.microsoft.com/office/drawing/2014/main" id="{EA0F63F1-3D55-271D-CAF3-0B54A78A0483}"/>
                </a:ext>
              </a:extLst>
            </p:cNvPr>
            <p:cNvSpPr/>
            <p:nvPr/>
          </p:nvSpPr>
          <p:spPr>
            <a:xfrm flipH="1">
              <a:off x="1561828" y="79336"/>
              <a:ext cx="117556" cy="117556"/>
            </a:xfrm>
            <a:prstGeom prst="ellipse">
              <a:avLst/>
            </a:prstGeom>
            <a:solidFill>
              <a:srgbClr val="009C98"/>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75" name="Oval 509">
              <a:extLst>
                <a:ext uri="{FF2B5EF4-FFF2-40B4-BE49-F238E27FC236}">
                  <a16:creationId xmlns:a16="http://schemas.microsoft.com/office/drawing/2014/main" id="{1D15D0AD-EA51-83D2-970B-0825DD1F34C8}"/>
                </a:ext>
              </a:extLst>
            </p:cNvPr>
            <p:cNvSpPr/>
            <p:nvPr/>
          </p:nvSpPr>
          <p:spPr>
            <a:xfrm flipH="1">
              <a:off x="1492619" y="383803"/>
              <a:ext cx="255973" cy="255973"/>
            </a:xfrm>
            <a:prstGeom prst="ellipse">
              <a:avLst/>
            </a:prstGeom>
            <a:solidFill>
              <a:srgbClr val="009C98"/>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76" name="Oval 545">
              <a:extLst>
                <a:ext uri="{FF2B5EF4-FFF2-40B4-BE49-F238E27FC236}">
                  <a16:creationId xmlns:a16="http://schemas.microsoft.com/office/drawing/2014/main" id="{7D68F866-AF35-834F-52E6-31865C474DCF}"/>
                </a:ext>
              </a:extLst>
            </p:cNvPr>
            <p:cNvSpPr/>
            <p:nvPr/>
          </p:nvSpPr>
          <p:spPr>
            <a:xfrm flipH="1">
              <a:off x="1527230" y="1145599"/>
              <a:ext cx="202338" cy="202338"/>
            </a:xfrm>
            <a:prstGeom prst="ellipse">
              <a:avLst/>
            </a:prstGeom>
            <a:solidFill>
              <a:srgbClr val="009C98"/>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77" name="Oval 532">
              <a:extLst>
                <a:ext uri="{FF2B5EF4-FFF2-40B4-BE49-F238E27FC236}">
                  <a16:creationId xmlns:a16="http://schemas.microsoft.com/office/drawing/2014/main" id="{6D72D3EE-957E-C0DB-5E03-BB63BB71840D}"/>
                </a:ext>
              </a:extLst>
            </p:cNvPr>
            <p:cNvSpPr/>
            <p:nvPr/>
          </p:nvSpPr>
          <p:spPr>
            <a:xfrm flipH="1">
              <a:off x="1549869" y="812807"/>
              <a:ext cx="141473" cy="141473"/>
            </a:xfrm>
            <a:prstGeom prst="ellipse">
              <a:avLst/>
            </a:prstGeom>
            <a:solidFill>
              <a:srgbClr val="009C98"/>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78" name="Oval 503">
              <a:extLst>
                <a:ext uri="{FF2B5EF4-FFF2-40B4-BE49-F238E27FC236}">
                  <a16:creationId xmlns:a16="http://schemas.microsoft.com/office/drawing/2014/main" id="{847ACD3B-09C8-AAEE-6594-D8F97E99051F}"/>
                </a:ext>
              </a:extLst>
            </p:cNvPr>
            <p:cNvSpPr/>
            <p:nvPr/>
          </p:nvSpPr>
          <p:spPr>
            <a:xfrm flipH="1">
              <a:off x="1156548" y="55690"/>
              <a:ext cx="164847" cy="164847"/>
            </a:xfrm>
            <a:prstGeom prst="ellipse">
              <a:avLst/>
            </a:prstGeom>
            <a:solidFill>
              <a:srgbClr val="F9C200"/>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79" name="Oval 510">
              <a:extLst>
                <a:ext uri="{FF2B5EF4-FFF2-40B4-BE49-F238E27FC236}">
                  <a16:creationId xmlns:a16="http://schemas.microsoft.com/office/drawing/2014/main" id="{D076705F-A995-C7B5-9636-E23B15944ECF}"/>
                </a:ext>
              </a:extLst>
            </p:cNvPr>
            <p:cNvSpPr/>
            <p:nvPr/>
          </p:nvSpPr>
          <p:spPr>
            <a:xfrm flipH="1">
              <a:off x="1161012" y="433829"/>
              <a:ext cx="155920" cy="155921"/>
            </a:xfrm>
            <a:prstGeom prst="ellipse">
              <a:avLst/>
            </a:prstGeom>
            <a:solidFill>
              <a:srgbClr val="F9C200"/>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80" name="Oval 533">
              <a:extLst>
                <a:ext uri="{FF2B5EF4-FFF2-40B4-BE49-F238E27FC236}">
                  <a16:creationId xmlns:a16="http://schemas.microsoft.com/office/drawing/2014/main" id="{B73343A2-3563-5C55-3007-34E0236BD2B3}"/>
                </a:ext>
              </a:extLst>
            </p:cNvPr>
            <p:cNvSpPr/>
            <p:nvPr/>
          </p:nvSpPr>
          <p:spPr>
            <a:xfrm flipH="1">
              <a:off x="1135311" y="783444"/>
              <a:ext cx="200198" cy="200199"/>
            </a:xfrm>
            <a:prstGeom prst="ellipse">
              <a:avLst/>
            </a:prstGeom>
            <a:solidFill>
              <a:srgbClr val="F9C200"/>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81" name="Oval 546">
              <a:extLst>
                <a:ext uri="{FF2B5EF4-FFF2-40B4-BE49-F238E27FC236}">
                  <a16:creationId xmlns:a16="http://schemas.microsoft.com/office/drawing/2014/main" id="{449AE3EA-06E3-79C4-FC00-00655A5EFC69}"/>
                </a:ext>
              </a:extLst>
            </p:cNvPr>
            <p:cNvSpPr/>
            <p:nvPr/>
          </p:nvSpPr>
          <p:spPr>
            <a:xfrm flipH="1">
              <a:off x="1180194" y="1196944"/>
              <a:ext cx="117556" cy="117556"/>
            </a:xfrm>
            <a:prstGeom prst="ellipse">
              <a:avLst/>
            </a:prstGeom>
            <a:solidFill>
              <a:srgbClr val="F9C200"/>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82" name="Oval 547">
              <a:extLst>
                <a:ext uri="{FF2B5EF4-FFF2-40B4-BE49-F238E27FC236}">
                  <a16:creationId xmlns:a16="http://schemas.microsoft.com/office/drawing/2014/main" id="{987962A3-0B0C-F5FD-FF67-0B269FDE18A1}"/>
                </a:ext>
              </a:extLst>
            </p:cNvPr>
            <p:cNvSpPr/>
            <p:nvPr/>
          </p:nvSpPr>
          <p:spPr>
            <a:xfrm flipH="1">
              <a:off x="766315" y="1150627"/>
              <a:ext cx="192280" cy="192281"/>
            </a:xfrm>
            <a:prstGeom prst="ellipse">
              <a:avLst/>
            </a:prstGeom>
            <a:solidFill>
              <a:srgbClr val="F9C200"/>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83" name="Oval 504">
              <a:extLst>
                <a:ext uri="{FF2B5EF4-FFF2-40B4-BE49-F238E27FC236}">
                  <a16:creationId xmlns:a16="http://schemas.microsoft.com/office/drawing/2014/main" id="{0FEC61E6-F89B-B73F-9BCC-3700F3E9C665}"/>
                </a:ext>
              </a:extLst>
            </p:cNvPr>
            <p:cNvSpPr/>
            <p:nvPr/>
          </p:nvSpPr>
          <p:spPr>
            <a:xfrm flipH="1">
              <a:off x="728715" y="4374"/>
              <a:ext cx="267480" cy="267480"/>
            </a:xfrm>
            <a:prstGeom prst="ellipse">
              <a:avLst/>
            </a:prstGeom>
            <a:solidFill>
              <a:srgbClr val="F9C200"/>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84" name="Oval 511">
              <a:extLst>
                <a:ext uri="{FF2B5EF4-FFF2-40B4-BE49-F238E27FC236}">
                  <a16:creationId xmlns:a16="http://schemas.microsoft.com/office/drawing/2014/main" id="{2D2CD6CE-65E1-8443-B98C-66B2AA1F8089}"/>
                </a:ext>
              </a:extLst>
            </p:cNvPr>
            <p:cNvSpPr/>
            <p:nvPr/>
          </p:nvSpPr>
          <p:spPr>
            <a:xfrm flipH="1">
              <a:off x="803578" y="453209"/>
              <a:ext cx="117556" cy="117556"/>
            </a:xfrm>
            <a:prstGeom prst="ellipse">
              <a:avLst/>
            </a:prstGeom>
            <a:solidFill>
              <a:srgbClr val="F9C200"/>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85" name="Oval 534">
              <a:extLst>
                <a:ext uri="{FF2B5EF4-FFF2-40B4-BE49-F238E27FC236}">
                  <a16:creationId xmlns:a16="http://schemas.microsoft.com/office/drawing/2014/main" id="{1B859318-0520-C2FB-64C6-69E55806144E}"/>
                </a:ext>
              </a:extLst>
            </p:cNvPr>
            <p:cNvSpPr/>
            <p:nvPr/>
          </p:nvSpPr>
          <p:spPr>
            <a:xfrm flipH="1">
              <a:off x="772293" y="802177"/>
              <a:ext cx="162733" cy="162733"/>
            </a:xfrm>
            <a:prstGeom prst="ellipse">
              <a:avLst/>
            </a:prstGeom>
            <a:solidFill>
              <a:srgbClr val="F9C200"/>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86" name="Oval 505">
              <a:extLst>
                <a:ext uri="{FF2B5EF4-FFF2-40B4-BE49-F238E27FC236}">
                  <a16:creationId xmlns:a16="http://schemas.microsoft.com/office/drawing/2014/main" id="{952054C8-9B94-0ADD-51A6-E885B7BBC204}"/>
                </a:ext>
              </a:extLst>
            </p:cNvPr>
            <p:cNvSpPr/>
            <p:nvPr/>
          </p:nvSpPr>
          <p:spPr>
            <a:xfrm flipH="1">
              <a:off x="62647" y="68296"/>
              <a:ext cx="152115" cy="152115"/>
            </a:xfrm>
            <a:prstGeom prst="ellipse">
              <a:avLst/>
            </a:prstGeom>
            <a:solidFill>
              <a:srgbClr val="009C98"/>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87" name="Oval 512">
              <a:extLst>
                <a:ext uri="{FF2B5EF4-FFF2-40B4-BE49-F238E27FC236}">
                  <a16:creationId xmlns:a16="http://schemas.microsoft.com/office/drawing/2014/main" id="{B7FEC9DB-90A5-26EE-31FC-AD71DFCA3389}"/>
                </a:ext>
              </a:extLst>
            </p:cNvPr>
            <p:cNvSpPr/>
            <p:nvPr/>
          </p:nvSpPr>
          <p:spPr>
            <a:xfrm flipH="1">
              <a:off x="37535" y="409163"/>
              <a:ext cx="202339" cy="202338"/>
            </a:xfrm>
            <a:prstGeom prst="ellipse">
              <a:avLst/>
            </a:prstGeom>
            <a:solidFill>
              <a:srgbClr val="009C98"/>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88" name="Oval 535">
              <a:extLst>
                <a:ext uri="{FF2B5EF4-FFF2-40B4-BE49-F238E27FC236}">
                  <a16:creationId xmlns:a16="http://schemas.microsoft.com/office/drawing/2014/main" id="{971EF613-62AC-A27A-1FB0-A9E3639CB84E}"/>
                </a:ext>
              </a:extLst>
            </p:cNvPr>
            <p:cNvSpPr/>
            <p:nvPr/>
          </p:nvSpPr>
          <p:spPr>
            <a:xfrm flipH="1">
              <a:off x="79927" y="824765"/>
              <a:ext cx="117556" cy="117556"/>
            </a:xfrm>
            <a:prstGeom prst="ellipse">
              <a:avLst/>
            </a:prstGeom>
            <a:solidFill>
              <a:srgbClr val="009C98"/>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89" name="Oval 548">
              <a:extLst>
                <a:ext uri="{FF2B5EF4-FFF2-40B4-BE49-F238E27FC236}">
                  <a16:creationId xmlns:a16="http://schemas.microsoft.com/office/drawing/2014/main" id="{3EFE113C-7EF7-CFF9-77AB-6B21701DE6DC}"/>
                </a:ext>
              </a:extLst>
            </p:cNvPr>
            <p:cNvSpPr/>
            <p:nvPr/>
          </p:nvSpPr>
          <p:spPr>
            <a:xfrm flipH="1">
              <a:off x="4965" y="1113028"/>
              <a:ext cx="267479" cy="267480"/>
            </a:xfrm>
            <a:prstGeom prst="ellipse">
              <a:avLst/>
            </a:prstGeom>
            <a:solidFill>
              <a:srgbClr val="009C98"/>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90" name="Straight Connector 523">
              <a:extLst>
                <a:ext uri="{FF2B5EF4-FFF2-40B4-BE49-F238E27FC236}">
                  <a16:creationId xmlns:a16="http://schemas.microsoft.com/office/drawing/2014/main" id="{EC082CA9-BE3C-6AEA-B4DA-5D0E5112FE7C}"/>
                </a:ext>
              </a:extLst>
            </p:cNvPr>
            <p:cNvSpPr/>
            <p:nvPr/>
          </p:nvSpPr>
          <p:spPr>
            <a:xfrm flipH="1">
              <a:off x="2379999" y="510205"/>
              <a:ext cx="283110" cy="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91" name="Straight Connector 540">
              <a:extLst>
                <a:ext uri="{FF2B5EF4-FFF2-40B4-BE49-F238E27FC236}">
                  <a16:creationId xmlns:a16="http://schemas.microsoft.com/office/drawing/2014/main" id="{9D23BB8D-362E-4F47-96EC-9DA52BC96F33}"/>
                </a:ext>
              </a:extLst>
            </p:cNvPr>
            <p:cNvSpPr/>
            <p:nvPr/>
          </p:nvSpPr>
          <p:spPr>
            <a:xfrm flipH="1">
              <a:off x="2381587" y="883417"/>
              <a:ext cx="287281" cy="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92" name="Straight Connector 553">
              <a:extLst>
                <a:ext uri="{FF2B5EF4-FFF2-40B4-BE49-F238E27FC236}">
                  <a16:creationId xmlns:a16="http://schemas.microsoft.com/office/drawing/2014/main" id="{93C0C78A-F057-3933-ACE7-3F60C4A8D0B2}"/>
                </a:ext>
              </a:extLst>
            </p:cNvPr>
            <p:cNvSpPr/>
            <p:nvPr/>
          </p:nvSpPr>
          <p:spPr>
            <a:xfrm flipH="1">
              <a:off x="2378295" y="1257630"/>
              <a:ext cx="286518" cy="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93" name="Straight Connector 565">
              <a:extLst>
                <a:ext uri="{FF2B5EF4-FFF2-40B4-BE49-F238E27FC236}">
                  <a16:creationId xmlns:a16="http://schemas.microsoft.com/office/drawing/2014/main" id="{B7D5FC4C-2EB0-2999-7BB5-E0A6FFBF4D1C}"/>
                </a:ext>
              </a:extLst>
            </p:cNvPr>
            <p:cNvSpPr/>
            <p:nvPr/>
          </p:nvSpPr>
          <p:spPr>
            <a:xfrm flipV="1">
              <a:off x="2381588" y="136956"/>
              <a:ext cx="285564" cy="749414"/>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94" name="Straight Connector 566">
              <a:extLst>
                <a:ext uri="{FF2B5EF4-FFF2-40B4-BE49-F238E27FC236}">
                  <a16:creationId xmlns:a16="http://schemas.microsoft.com/office/drawing/2014/main" id="{F85C0551-EBB5-EB23-21EB-D61E81137CCB}"/>
                </a:ext>
              </a:extLst>
            </p:cNvPr>
            <p:cNvSpPr/>
            <p:nvPr/>
          </p:nvSpPr>
          <p:spPr>
            <a:xfrm flipV="1">
              <a:off x="2383211" y="511509"/>
              <a:ext cx="281821" cy="746590"/>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95" name="Straight Connector 583">
              <a:extLst>
                <a:ext uri="{FF2B5EF4-FFF2-40B4-BE49-F238E27FC236}">
                  <a16:creationId xmlns:a16="http://schemas.microsoft.com/office/drawing/2014/main" id="{2FF91927-5784-7BE2-EEA6-FAB22DF7BAF0}"/>
                </a:ext>
              </a:extLst>
            </p:cNvPr>
            <p:cNvSpPr/>
            <p:nvPr/>
          </p:nvSpPr>
          <p:spPr>
            <a:xfrm flipV="1">
              <a:off x="2383211" y="137359"/>
              <a:ext cx="281947" cy="372445"/>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96" name="Straight Connector 584">
              <a:extLst>
                <a:ext uri="{FF2B5EF4-FFF2-40B4-BE49-F238E27FC236}">
                  <a16:creationId xmlns:a16="http://schemas.microsoft.com/office/drawing/2014/main" id="{395C34DC-05C7-C52E-88CF-263AF62CD743}"/>
                </a:ext>
              </a:extLst>
            </p:cNvPr>
            <p:cNvSpPr/>
            <p:nvPr/>
          </p:nvSpPr>
          <p:spPr>
            <a:xfrm flipV="1">
              <a:off x="2381588" y="136956"/>
              <a:ext cx="287279" cy="111967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97" name="Straight Connector 585">
              <a:extLst>
                <a:ext uri="{FF2B5EF4-FFF2-40B4-BE49-F238E27FC236}">
                  <a16:creationId xmlns:a16="http://schemas.microsoft.com/office/drawing/2014/main" id="{4541D091-65D2-CD39-DA48-B8A95C1D2FFF}"/>
                </a:ext>
              </a:extLst>
            </p:cNvPr>
            <p:cNvSpPr/>
            <p:nvPr/>
          </p:nvSpPr>
          <p:spPr>
            <a:xfrm>
              <a:off x="2383108" y="138448"/>
              <a:ext cx="280828" cy="370267"/>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98" name="Straight Connector 586">
              <a:extLst>
                <a:ext uri="{FF2B5EF4-FFF2-40B4-BE49-F238E27FC236}">
                  <a16:creationId xmlns:a16="http://schemas.microsoft.com/office/drawing/2014/main" id="{D24B6E25-FEAA-9306-FB98-3400BB53BC92}"/>
                </a:ext>
              </a:extLst>
            </p:cNvPr>
            <p:cNvSpPr/>
            <p:nvPr/>
          </p:nvSpPr>
          <p:spPr>
            <a:xfrm flipV="1">
              <a:off x="2381588" y="510570"/>
              <a:ext cx="281640" cy="372443"/>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99" name="Straight Connector 587">
              <a:extLst>
                <a:ext uri="{FF2B5EF4-FFF2-40B4-BE49-F238E27FC236}">
                  <a16:creationId xmlns:a16="http://schemas.microsoft.com/office/drawing/2014/main" id="{71C054CD-EDB1-68A2-4074-46E141F518E1}"/>
                </a:ext>
              </a:extLst>
            </p:cNvPr>
            <p:cNvSpPr/>
            <p:nvPr/>
          </p:nvSpPr>
          <p:spPr>
            <a:xfrm>
              <a:off x="2383209" y="136993"/>
              <a:ext cx="281822" cy="746592"/>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0" name="Straight Connector 588">
              <a:extLst>
                <a:ext uri="{FF2B5EF4-FFF2-40B4-BE49-F238E27FC236}">
                  <a16:creationId xmlns:a16="http://schemas.microsoft.com/office/drawing/2014/main" id="{CADB2B20-2F0C-3719-C4FB-31A725A0AE87}"/>
                </a:ext>
              </a:extLst>
            </p:cNvPr>
            <p:cNvSpPr/>
            <p:nvPr/>
          </p:nvSpPr>
          <p:spPr>
            <a:xfrm>
              <a:off x="2383233" y="133280"/>
              <a:ext cx="281766" cy="112492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1" name="Straight Connector 589">
              <a:extLst>
                <a:ext uri="{FF2B5EF4-FFF2-40B4-BE49-F238E27FC236}">
                  <a16:creationId xmlns:a16="http://schemas.microsoft.com/office/drawing/2014/main" id="{FB880DCA-7CB2-42A7-ECC2-739F971860A1}"/>
                </a:ext>
              </a:extLst>
            </p:cNvPr>
            <p:cNvSpPr/>
            <p:nvPr/>
          </p:nvSpPr>
          <p:spPr>
            <a:xfrm>
              <a:off x="2382293" y="510166"/>
              <a:ext cx="281643" cy="37325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2" name="Straight Connector 590">
              <a:extLst>
                <a:ext uri="{FF2B5EF4-FFF2-40B4-BE49-F238E27FC236}">
                  <a16:creationId xmlns:a16="http://schemas.microsoft.com/office/drawing/2014/main" id="{AEAF1565-C9B8-3A85-71F0-A47D0DB3F6D7}"/>
                </a:ext>
              </a:extLst>
            </p:cNvPr>
            <p:cNvSpPr/>
            <p:nvPr/>
          </p:nvSpPr>
          <p:spPr>
            <a:xfrm>
              <a:off x="2381547" y="508897"/>
              <a:ext cx="283483" cy="749206"/>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3" name="Straight Connector 591">
              <a:extLst>
                <a:ext uri="{FF2B5EF4-FFF2-40B4-BE49-F238E27FC236}">
                  <a16:creationId xmlns:a16="http://schemas.microsoft.com/office/drawing/2014/main" id="{2A533D8E-AA73-11E2-F5A6-870FC2D37DFE}"/>
                </a:ext>
              </a:extLst>
            </p:cNvPr>
            <p:cNvSpPr/>
            <p:nvPr/>
          </p:nvSpPr>
          <p:spPr>
            <a:xfrm>
              <a:off x="2383057" y="884067"/>
              <a:ext cx="282098" cy="373806"/>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4" name="Straight Connector 592">
              <a:extLst>
                <a:ext uri="{FF2B5EF4-FFF2-40B4-BE49-F238E27FC236}">
                  <a16:creationId xmlns:a16="http://schemas.microsoft.com/office/drawing/2014/main" id="{DA49A93A-549F-B426-2159-D4D68D3D3E84}"/>
                </a:ext>
              </a:extLst>
            </p:cNvPr>
            <p:cNvSpPr/>
            <p:nvPr/>
          </p:nvSpPr>
          <p:spPr>
            <a:xfrm flipH="1">
              <a:off x="2378765" y="882177"/>
              <a:ext cx="286396" cy="37569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5" name="Straight Connector 523">
              <a:extLst>
                <a:ext uri="{FF2B5EF4-FFF2-40B4-BE49-F238E27FC236}">
                  <a16:creationId xmlns:a16="http://schemas.microsoft.com/office/drawing/2014/main" id="{C7A3AD71-50D1-22FB-F2FB-CA34966009AE}"/>
                </a:ext>
              </a:extLst>
            </p:cNvPr>
            <p:cNvSpPr/>
            <p:nvPr/>
          </p:nvSpPr>
          <p:spPr>
            <a:xfrm flipH="1">
              <a:off x="2752067" y="510205"/>
              <a:ext cx="283110" cy="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6" name="Straight Connector 540">
              <a:extLst>
                <a:ext uri="{FF2B5EF4-FFF2-40B4-BE49-F238E27FC236}">
                  <a16:creationId xmlns:a16="http://schemas.microsoft.com/office/drawing/2014/main" id="{A92CAF54-29E1-3F68-C319-7D767F61E1BA}"/>
                </a:ext>
              </a:extLst>
            </p:cNvPr>
            <p:cNvSpPr/>
            <p:nvPr/>
          </p:nvSpPr>
          <p:spPr>
            <a:xfrm flipH="1">
              <a:off x="2753655" y="883417"/>
              <a:ext cx="287281" cy="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7" name="Straight Connector 553">
              <a:extLst>
                <a:ext uri="{FF2B5EF4-FFF2-40B4-BE49-F238E27FC236}">
                  <a16:creationId xmlns:a16="http://schemas.microsoft.com/office/drawing/2014/main" id="{8C2A2F6E-72CD-BF2E-85AE-4758B6EC6AEB}"/>
                </a:ext>
              </a:extLst>
            </p:cNvPr>
            <p:cNvSpPr/>
            <p:nvPr/>
          </p:nvSpPr>
          <p:spPr>
            <a:xfrm flipH="1">
              <a:off x="2750363" y="1257630"/>
              <a:ext cx="286518" cy="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8" name="Straight Connector 565">
              <a:extLst>
                <a:ext uri="{FF2B5EF4-FFF2-40B4-BE49-F238E27FC236}">
                  <a16:creationId xmlns:a16="http://schemas.microsoft.com/office/drawing/2014/main" id="{B936A9A6-937E-A611-A748-845452618E4A}"/>
                </a:ext>
              </a:extLst>
            </p:cNvPr>
            <p:cNvSpPr/>
            <p:nvPr/>
          </p:nvSpPr>
          <p:spPr>
            <a:xfrm flipV="1">
              <a:off x="2753656" y="136956"/>
              <a:ext cx="285564" cy="749414"/>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9" name="Straight Connector 566">
              <a:extLst>
                <a:ext uri="{FF2B5EF4-FFF2-40B4-BE49-F238E27FC236}">
                  <a16:creationId xmlns:a16="http://schemas.microsoft.com/office/drawing/2014/main" id="{16F3A1E8-2ABB-902E-7820-2C82C56797F9}"/>
                </a:ext>
              </a:extLst>
            </p:cNvPr>
            <p:cNvSpPr/>
            <p:nvPr/>
          </p:nvSpPr>
          <p:spPr>
            <a:xfrm flipV="1">
              <a:off x="2755279" y="511509"/>
              <a:ext cx="281821" cy="746590"/>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0" name="Straight Connector 583">
              <a:extLst>
                <a:ext uri="{FF2B5EF4-FFF2-40B4-BE49-F238E27FC236}">
                  <a16:creationId xmlns:a16="http://schemas.microsoft.com/office/drawing/2014/main" id="{285CAA52-8322-213F-9B0F-9EE806383804}"/>
                </a:ext>
              </a:extLst>
            </p:cNvPr>
            <p:cNvSpPr/>
            <p:nvPr/>
          </p:nvSpPr>
          <p:spPr>
            <a:xfrm flipV="1">
              <a:off x="2755279" y="137359"/>
              <a:ext cx="281947" cy="372445"/>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1" name="Straight Connector 584">
              <a:extLst>
                <a:ext uri="{FF2B5EF4-FFF2-40B4-BE49-F238E27FC236}">
                  <a16:creationId xmlns:a16="http://schemas.microsoft.com/office/drawing/2014/main" id="{8CEEED79-7758-BA8A-413A-9A7C9DA1C080}"/>
                </a:ext>
              </a:extLst>
            </p:cNvPr>
            <p:cNvSpPr/>
            <p:nvPr/>
          </p:nvSpPr>
          <p:spPr>
            <a:xfrm flipV="1">
              <a:off x="2753656" y="136956"/>
              <a:ext cx="287279" cy="111967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2" name="Straight Connector 585">
              <a:extLst>
                <a:ext uri="{FF2B5EF4-FFF2-40B4-BE49-F238E27FC236}">
                  <a16:creationId xmlns:a16="http://schemas.microsoft.com/office/drawing/2014/main" id="{5C5C8006-F7BA-8052-8E50-702B571C3E24}"/>
                </a:ext>
              </a:extLst>
            </p:cNvPr>
            <p:cNvSpPr/>
            <p:nvPr/>
          </p:nvSpPr>
          <p:spPr>
            <a:xfrm>
              <a:off x="2755176" y="138448"/>
              <a:ext cx="280828" cy="370267"/>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3" name="Straight Connector 586">
              <a:extLst>
                <a:ext uri="{FF2B5EF4-FFF2-40B4-BE49-F238E27FC236}">
                  <a16:creationId xmlns:a16="http://schemas.microsoft.com/office/drawing/2014/main" id="{491FB60A-063A-4A52-2E1B-1336CB858E01}"/>
                </a:ext>
              </a:extLst>
            </p:cNvPr>
            <p:cNvSpPr/>
            <p:nvPr/>
          </p:nvSpPr>
          <p:spPr>
            <a:xfrm flipV="1">
              <a:off x="2753656" y="510570"/>
              <a:ext cx="281640" cy="372443"/>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4" name="Straight Connector 587">
              <a:extLst>
                <a:ext uri="{FF2B5EF4-FFF2-40B4-BE49-F238E27FC236}">
                  <a16:creationId xmlns:a16="http://schemas.microsoft.com/office/drawing/2014/main" id="{20FDC550-5125-13CB-C5EA-13317DCCE301}"/>
                </a:ext>
              </a:extLst>
            </p:cNvPr>
            <p:cNvSpPr/>
            <p:nvPr/>
          </p:nvSpPr>
          <p:spPr>
            <a:xfrm>
              <a:off x="2755277" y="136993"/>
              <a:ext cx="281822" cy="746592"/>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5" name="Straight Connector 588">
              <a:extLst>
                <a:ext uri="{FF2B5EF4-FFF2-40B4-BE49-F238E27FC236}">
                  <a16:creationId xmlns:a16="http://schemas.microsoft.com/office/drawing/2014/main" id="{2A0DD99B-8CA7-43BB-0263-5589D5399329}"/>
                </a:ext>
              </a:extLst>
            </p:cNvPr>
            <p:cNvSpPr/>
            <p:nvPr/>
          </p:nvSpPr>
          <p:spPr>
            <a:xfrm>
              <a:off x="2755301" y="133280"/>
              <a:ext cx="281766" cy="112492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6" name="Straight Connector 589">
              <a:extLst>
                <a:ext uri="{FF2B5EF4-FFF2-40B4-BE49-F238E27FC236}">
                  <a16:creationId xmlns:a16="http://schemas.microsoft.com/office/drawing/2014/main" id="{E2200998-120C-AE2F-6E2E-ECB4488B0459}"/>
                </a:ext>
              </a:extLst>
            </p:cNvPr>
            <p:cNvSpPr/>
            <p:nvPr/>
          </p:nvSpPr>
          <p:spPr>
            <a:xfrm>
              <a:off x="2754361" y="510166"/>
              <a:ext cx="281642" cy="37325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7" name="Straight Connector 590">
              <a:extLst>
                <a:ext uri="{FF2B5EF4-FFF2-40B4-BE49-F238E27FC236}">
                  <a16:creationId xmlns:a16="http://schemas.microsoft.com/office/drawing/2014/main" id="{49619EE7-DD79-582B-B87B-88B6EC43054E}"/>
                </a:ext>
              </a:extLst>
            </p:cNvPr>
            <p:cNvSpPr/>
            <p:nvPr/>
          </p:nvSpPr>
          <p:spPr>
            <a:xfrm>
              <a:off x="2753615" y="508897"/>
              <a:ext cx="283483" cy="749206"/>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8" name="Straight Connector 591">
              <a:extLst>
                <a:ext uri="{FF2B5EF4-FFF2-40B4-BE49-F238E27FC236}">
                  <a16:creationId xmlns:a16="http://schemas.microsoft.com/office/drawing/2014/main" id="{D7EE9D06-B5BF-95CD-D963-F39631E9CD91}"/>
                </a:ext>
              </a:extLst>
            </p:cNvPr>
            <p:cNvSpPr/>
            <p:nvPr/>
          </p:nvSpPr>
          <p:spPr>
            <a:xfrm>
              <a:off x="2755125" y="884067"/>
              <a:ext cx="282098" cy="373806"/>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9" name="Straight Connector 592">
              <a:extLst>
                <a:ext uri="{FF2B5EF4-FFF2-40B4-BE49-F238E27FC236}">
                  <a16:creationId xmlns:a16="http://schemas.microsoft.com/office/drawing/2014/main" id="{4AAC9D16-3ED2-A4C8-6E92-1D297D756734}"/>
                </a:ext>
              </a:extLst>
            </p:cNvPr>
            <p:cNvSpPr/>
            <p:nvPr/>
          </p:nvSpPr>
          <p:spPr>
            <a:xfrm flipH="1">
              <a:off x="2750833" y="882177"/>
              <a:ext cx="286396" cy="375691"/>
            </a:xfrm>
            <a:prstGeom prst="line">
              <a:avLst/>
            </a:prstGeom>
            <a:no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20" name="Oval 499">
              <a:extLst>
                <a:ext uri="{FF2B5EF4-FFF2-40B4-BE49-F238E27FC236}">
                  <a16:creationId xmlns:a16="http://schemas.microsoft.com/office/drawing/2014/main" id="{9549AC96-20F9-8667-8F22-1CDED2DCA617}"/>
                </a:ext>
              </a:extLst>
            </p:cNvPr>
            <p:cNvSpPr/>
            <p:nvPr/>
          </p:nvSpPr>
          <p:spPr>
            <a:xfrm flipH="1">
              <a:off x="3001262" y="68296"/>
              <a:ext cx="152116" cy="152115"/>
            </a:xfrm>
            <a:prstGeom prst="ellipse">
              <a:avLst/>
            </a:prstGeom>
            <a:solidFill>
              <a:srgbClr val="FF7B00"/>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FFF00"/>
                  </a:solidFill>
                </a:defRPr>
              </a:pPr>
              <a:endParaRPr sz="700">
                <a:solidFill>
                  <a:srgbClr val="FFFF00"/>
                </a:solidFill>
                <a:latin typeface="IBM Plex Sans Regular"/>
              </a:endParaRPr>
            </a:p>
          </p:txBody>
        </p:sp>
        <p:sp>
          <p:nvSpPr>
            <p:cNvPr id="121" name="Oval 506">
              <a:extLst>
                <a:ext uri="{FF2B5EF4-FFF2-40B4-BE49-F238E27FC236}">
                  <a16:creationId xmlns:a16="http://schemas.microsoft.com/office/drawing/2014/main" id="{C1A671E5-266E-5149-53F3-BD7D9C7364A7}"/>
                </a:ext>
              </a:extLst>
            </p:cNvPr>
            <p:cNvSpPr/>
            <p:nvPr/>
          </p:nvSpPr>
          <p:spPr>
            <a:xfrm flipH="1">
              <a:off x="2959366" y="393835"/>
              <a:ext cx="235908" cy="235909"/>
            </a:xfrm>
            <a:prstGeom prst="ellipse">
              <a:avLst/>
            </a:prstGeom>
            <a:solidFill>
              <a:srgbClr val="FF7B00"/>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FFF00"/>
                  </a:solidFill>
                </a:defRPr>
              </a:pPr>
              <a:endParaRPr sz="700">
                <a:solidFill>
                  <a:srgbClr val="FFFF00"/>
                </a:solidFill>
                <a:latin typeface="IBM Plex Sans Regular"/>
              </a:endParaRPr>
            </a:p>
          </p:txBody>
        </p:sp>
        <p:sp>
          <p:nvSpPr>
            <p:cNvPr id="122" name="Oval 529">
              <a:extLst>
                <a:ext uri="{FF2B5EF4-FFF2-40B4-BE49-F238E27FC236}">
                  <a16:creationId xmlns:a16="http://schemas.microsoft.com/office/drawing/2014/main" id="{FE505C26-8129-0CFA-C2B1-3D6EC7401C84}"/>
                </a:ext>
              </a:extLst>
            </p:cNvPr>
            <p:cNvSpPr/>
            <p:nvPr/>
          </p:nvSpPr>
          <p:spPr>
            <a:xfrm flipH="1">
              <a:off x="3018542" y="824765"/>
              <a:ext cx="117556" cy="117556"/>
            </a:xfrm>
            <a:prstGeom prst="ellipse">
              <a:avLst/>
            </a:prstGeom>
            <a:solidFill>
              <a:srgbClr val="FF7B00"/>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FFF00"/>
                  </a:solidFill>
                </a:defRPr>
              </a:pPr>
              <a:endParaRPr sz="700">
                <a:solidFill>
                  <a:srgbClr val="FFFF00"/>
                </a:solidFill>
                <a:latin typeface="IBM Plex Sans Regular"/>
              </a:endParaRPr>
            </a:p>
          </p:txBody>
        </p:sp>
        <p:sp>
          <p:nvSpPr>
            <p:cNvPr id="123" name="Oval 542">
              <a:extLst>
                <a:ext uri="{FF2B5EF4-FFF2-40B4-BE49-F238E27FC236}">
                  <a16:creationId xmlns:a16="http://schemas.microsoft.com/office/drawing/2014/main" id="{455A10F8-2B48-8205-0645-8CF2E58D028B}"/>
                </a:ext>
              </a:extLst>
            </p:cNvPr>
            <p:cNvSpPr/>
            <p:nvPr/>
          </p:nvSpPr>
          <p:spPr>
            <a:xfrm flipH="1">
              <a:off x="2984848" y="1158058"/>
              <a:ext cx="177419" cy="177420"/>
            </a:xfrm>
            <a:prstGeom prst="ellipse">
              <a:avLst/>
            </a:prstGeom>
            <a:solidFill>
              <a:srgbClr val="FF7B00"/>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FFF00"/>
                  </a:solidFill>
                </a:defRPr>
              </a:pPr>
              <a:endParaRPr sz="700">
                <a:solidFill>
                  <a:srgbClr val="FFFF00"/>
                </a:solidFill>
                <a:latin typeface="IBM Plex Sans Regular"/>
              </a:endParaRPr>
            </a:p>
          </p:txBody>
        </p:sp>
        <p:sp>
          <p:nvSpPr>
            <p:cNvPr id="124" name="Oval 501">
              <a:extLst>
                <a:ext uri="{FF2B5EF4-FFF2-40B4-BE49-F238E27FC236}">
                  <a16:creationId xmlns:a16="http://schemas.microsoft.com/office/drawing/2014/main" id="{BA9E69EA-32DC-14D6-B90A-85B683A99710}"/>
                </a:ext>
              </a:extLst>
            </p:cNvPr>
            <p:cNvSpPr/>
            <p:nvPr/>
          </p:nvSpPr>
          <p:spPr>
            <a:xfrm flipH="1">
              <a:off x="2273337" y="79336"/>
              <a:ext cx="117557" cy="117555"/>
            </a:xfrm>
            <a:prstGeom prst="ellipse">
              <a:avLst/>
            </a:prstGeom>
            <a:solidFill>
              <a:srgbClr val="F9C200"/>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25" name="Oval 508">
              <a:extLst>
                <a:ext uri="{FF2B5EF4-FFF2-40B4-BE49-F238E27FC236}">
                  <a16:creationId xmlns:a16="http://schemas.microsoft.com/office/drawing/2014/main" id="{D5573A3C-4916-7C58-E999-6852FFE544B3}"/>
                </a:ext>
              </a:extLst>
            </p:cNvPr>
            <p:cNvSpPr/>
            <p:nvPr/>
          </p:nvSpPr>
          <p:spPr>
            <a:xfrm flipH="1">
              <a:off x="2243406" y="423080"/>
              <a:ext cx="177419" cy="177419"/>
            </a:xfrm>
            <a:prstGeom prst="ellipse">
              <a:avLst/>
            </a:prstGeom>
            <a:solidFill>
              <a:srgbClr val="F9C200"/>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26" name="Oval 531">
              <a:extLst>
                <a:ext uri="{FF2B5EF4-FFF2-40B4-BE49-F238E27FC236}">
                  <a16:creationId xmlns:a16="http://schemas.microsoft.com/office/drawing/2014/main" id="{E16822BF-E9F0-E8FB-F77F-357BD0460AAF}"/>
                </a:ext>
              </a:extLst>
            </p:cNvPr>
            <p:cNvSpPr/>
            <p:nvPr/>
          </p:nvSpPr>
          <p:spPr>
            <a:xfrm flipH="1">
              <a:off x="2205214" y="771820"/>
              <a:ext cx="253803" cy="253804"/>
            </a:xfrm>
            <a:prstGeom prst="ellipse">
              <a:avLst/>
            </a:prstGeom>
            <a:solidFill>
              <a:srgbClr val="F9C200"/>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27" name="Oval 544">
              <a:extLst>
                <a:ext uri="{FF2B5EF4-FFF2-40B4-BE49-F238E27FC236}">
                  <a16:creationId xmlns:a16="http://schemas.microsoft.com/office/drawing/2014/main" id="{BEFBB184-6CD0-247C-1CFE-A1B538CA8E2E}"/>
                </a:ext>
              </a:extLst>
            </p:cNvPr>
            <p:cNvSpPr/>
            <p:nvPr/>
          </p:nvSpPr>
          <p:spPr>
            <a:xfrm flipH="1">
              <a:off x="2235975" y="1161616"/>
              <a:ext cx="192281" cy="192281"/>
            </a:xfrm>
            <a:prstGeom prst="ellipse">
              <a:avLst/>
            </a:prstGeom>
            <a:solidFill>
              <a:srgbClr val="F9C200"/>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28" name="Oval 507">
              <a:extLst>
                <a:ext uri="{FF2B5EF4-FFF2-40B4-BE49-F238E27FC236}">
                  <a16:creationId xmlns:a16="http://schemas.microsoft.com/office/drawing/2014/main" id="{6387CCFF-A06C-9060-A427-156EFE9FE14B}"/>
                </a:ext>
              </a:extLst>
            </p:cNvPr>
            <p:cNvSpPr/>
            <p:nvPr/>
          </p:nvSpPr>
          <p:spPr>
            <a:xfrm flipH="1">
              <a:off x="2650307" y="453011"/>
              <a:ext cx="117556" cy="117557"/>
            </a:xfrm>
            <a:prstGeom prst="ellipse">
              <a:avLst/>
            </a:prstGeom>
            <a:solidFill>
              <a:srgbClr val="F9C200"/>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29" name="Oval 530">
              <a:extLst>
                <a:ext uri="{FF2B5EF4-FFF2-40B4-BE49-F238E27FC236}">
                  <a16:creationId xmlns:a16="http://schemas.microsoft.com/office/drawing/2014/main" id="{9D3E0E59-EA5F-BC86-E643-99E08EC54051}"/>
                </a:ext>
              </a:extLst>
            </p:cNvPr>
            <p:cNvSpPr/>
            <p:nvPr/>
          </p:nvSpPr>
          <p:spPr>
            <a:xfrm flipH="1">
              <a:off x="2619305" y="793763"/>
              <a:ext cx="179561" cy="179561"/>
            </a:xfrm>
            <a:prstGeom prst="ellipse">
              <a:avLst/>
            </a:prstGeom>
            <a:solidFill>
              <a:srgbClr val="F9C200"/>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30" name="Oval 543">
              <a:extLst>
                <a:ext uri="{FF2B5EF4-FFF2-40B4-BE49-F238E27FC236}">
                  <a16:creationId xmlns:a16="http://schemas.microsoft.com/office/drawing/2014/main" id="{8FF67782-2C5F-8808-A873-FB8256DFFF27}"/>
                </a:ext>
              </a:extLst>
            </p:cNvPr>
            <p:cNvSpPr/>
            <p:nvPr/>
          </p:nvSpPr>
          <p:spPr>
            <a:xfrm flipH="1">
              <a:off x="2650307" y="1196944"/>
              <a:ext cx="117556" cy="117556"/>
            </a:xfrm>
            <a:prstGeom prst="ellipse">
              <a:avLst/>
            </a:prstGeom>
            <a:solidFill>
              <a:srgbClr val="F9C200"/>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31" name="Oval 500">
              <a:extLst>
                <a:ext uri="{FF2B5EF4-FFF2-40B4-BE49-F238E27FC236}">
                  <a16:creationId xmlns:a16="http://schemas.microsoft.com/office/drawing/2014/main" id="{BC546165-BD95-0739-F214-A89077907BF2}"/>
                </a:ext>
              </a:extLst>
            </p:cNvPr>
            <p:cNvSpPr/>
            <p:nvPr/>
          </p:nvSpPr>
          <p:spPr>
            <a:xfrm flipH="1">
              <a:off x="2596976" y="32244"/>
              <a:ext cx="224218" cy="224218"/>
            </a:xfrm>
            <a:prstGeom prst="ellipse">
              <a:avLst/>
            </a:prstGeom>
            <a:solidFill>
              <a:srgbClr val="F9C200"/>
            </a:solid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grpSp>
      <p:grpSp>
        <p:nvGrpSpPr>
          <p:cNvPr id="132" name="Group 131">
            <a:extLst>
              <a:ext uri="{FF2B5EF4-FFF2-40B4-BE49-F238E27FC236}">
                <a16:creationId xmlns:a16="http://schemas.microsoft.com/office/drawing/2014/main" id="{BD4CA553-6E8F-2832-39E6-31BA6CEE840F}"/>
              </a:ext>
            </a:extLst>
          </p:cNvPr>
          <p:cNvGrpSpPr/>
          <p:nvPr/>
        </p:nvGrpSpPr>
        <p:grpSpPr>
          <a:xfrm>
            <a:off x="1479491" y="1070837"/>
            <a:ext cx="2282785" cy="538682"/>
            <a:chOff x="871409" y="4516226"/>
            <a:chExt cx="4566165" cy="1077504"/>
          </a:xfrm>
        </p:grpSpPr>
        <p:sp>
          <p:nvSpPr>
            <p:cNvPr id="133" name="TextBox 638">
              <a:extLst>
                <a:ext uri="{FF2B5EF4-FFF2-40B4-BE49-F238E27FC236}">
                  <a16:creationId xmlns:a16="http://schemas.microsoft.com/office/drawing/2014/main" id="{DA1E93DC-C892-246D-BC13-015F0D303374}"/>
                </a:ext>
              </a:extLst>
            </p:cNvPr>
            <p:cNvSpPr txBox="1"/>
            <p:nvPr/>
          </p:nvSpPr>
          <p:spPr>
            <a:xfrm>
              <a:off x="2024519" y="4535128"/>
              <a:ext cx="3413055" cy="9850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914194">
                <a:defRPr sz="3600"/>
              </a:pPr>
              <a:r>
                <a:rPr sz="1600" dirty="0">
                  <a:solidFill>
                    <a:srgbClr val="000000"/>
                  </a:solidFill>
                  <a:latin typeface="IBM Plex Sans Regular"/>
                </a:rPr>
                <a:t>Self</a:t>
              </a:r>
              <a:r>
                <a:rPr lang="en-US" sz="1600" dirty="0">
                  <a:solidFill>
                    <a:srgbClr val="000000"/>
                  </a:solidFill>
                  <a:latin typeface="IBM Plex Sans Regular"/>
                </a:rPr>
                <a:t>-supervised</a:t>
              </a:r>
              <a:r>
                <a:rPr lang="en-CA" sz="1600" dirty="0">
                  <a:solidFill>
                    <a:srgbClr val="000000"/>
                  </a:solidFill>
                  <a:latin typeface="IBM Plex Sans Regular"/>
                </a:rPr>
                <a:t> </a:t>
              </a:r>
              <a:endParaRPr sz="1600" dirty="0">
                <a:solidFill>
                  <a:srgbClr val="000000"/>
                </a:solidFill>
                <a:latin typeface="IBM Plex Sans Regular"/>
              </a:endParaRPr>
            </a:p>
            <a:p>
              <a:pPr defTabSz="914194">
                <a:defRPr sz="3600"/>
              </a:pPr>
              <a:r>
                <a:rPr lang="en-US" sz="1600" dirty="0">
                  <a:solidFill>
                    <a:srgbClr val="000000"/>
                  </a:solidFill>
                  <a:latin typeface="IBM Plex Sans Regular"/>
                </a:rPr>
                <a:t>training</a:t>
              </a:r>
              <a:endParaRPr sz="1600" dirty="0">
                <a:solidFill>
                  <a:srgbClr val="000000"/>
                </a:solidFill>
                <a:latin typeface="IBM Plex Sans Regular"/>
              </a:endParaRPr>
            </a:p>
          </p:txBody>
        </p:sp>
        <p:pic>
          <p:nvPicPr>
            <p:cNvPr id="134" name="Graphic 133" descr="Monitor with solid fill">
              <a:extLst>
                <a:ext uri="{FF2B5EF4-FFF2-40B4-BE49-F238E27FC236}">
                  <a16:creationId xmlns:a16="http://schemas.microsoft.com/office/drawing/2014/main" id="{6964CFE9-6DDA-BF91-C57B-F2647E1CC2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1409" y="4516226"/>
              <a:ext cx="1077504" cy="1077504"/>
            </a:xfrm>
            <a:prstGeom prst="rect">
              <a:avLst/>
            </a:prstGeom>
          </p:spPr>
        </p:pic>
      </p:grpSp>
      <p:sp>
        <p:nvSpPr>
          <p:cNvPr id="135" name="TextBox 134">
            <a:extLst>
              <a:ext uri="{FF2B5EF4-FFF2-40B4-BE49-F238E27FC236}">
                <a16:creationId xmlns:a16="http://schemas.microsoft.com/office/drawing/2014/main" id="{7030BE6E-18DC-9E9E-D776-3CFA37A74811}"/>
              </a:ext>
            </a:extLst>
          </p:cNvPr>
          <p:cNvSpPr txBox="1"/>
          <p:nvPr/>
        </p:nvSpPr>
        <p:spPr>
          <a:xfrm>
            <a:off x="1567866" y="6312444"/>
            <a:ext cx="191975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ctr" defTabSz="1218956">
              <a:buSzPct val="100000"/>
            </a:pPr>
            <a:r>
              <a:rPr lang="en-US" sz="1600" dirty="0">
                <a:cs typeface="Arial" panose="020B0604020202020204" pitchFamily="34" charset="0"/>
              </a:rPr>
              <a:t>Foundation model</a:t>
            </a:r>
          </a:p>
        </p:txBody>
      </p:sp>
      <p:cxnSp>
        <p:nvCxnSpPr>
          <p:cNvPr id="136" name="Straight Arrow Connector 135">
            <a:extLst>
              <a:ext uri="{FF2B5EF4-FFF2-40B4-BE49-F238E27FC236}">
                <a16:creationId xmlns:a16="http://schemas.microsoft.com/office/drawing/2014/main" id="{56BBD415-1D51-DE27-FB44-6CE9132C12C9}"/>
              </a:ext>
            </a:extLst>
          </p:cNvPr>
          <p:cNvCxnSpPr>
            <a:cxnSpLocks/>
          </p:cNvCxnSpPr>
          <p:nvPr/>
        </p:nvCxnSpPr>
        <p:spPr bwMode="auto">
          <a:xfrm>
            <a:off x="2466821" y="1807572"/>
            <a:ext cx="4930" cy="511097"/>
          </a:xfrm>
          <a:prstGeom prst="straightConnector1">
            <a:avLst/>
          </a:prstGeom>
          <a:ln w="381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970419BF-4FBC-0DA6-0A70-5B02B7998263}"/>
              </a:ext>
            </a:extLst>
          </p:cNvPr>
          <p:cNvCxnSpPr>
            <a:cxnSpLocks/>
          </p:cNvCxnSpPr>
          <p:nvPr/>
        </p:nvCxnSpPr>
        <p:spPr bwMode="auto">
          <a:xfrm>
            <a:off x="2507311" y="4377642"/>
            <a:ext cx="0" cy="483654"/>
          </a:xfrm>
          <a:prstGeom prst="straightConnector1">
            <a:avLst/>
          </a:prstGeom>
          <a:ln w="381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7366460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A89D46A-345C-BB86-FA4F-DF95B9EE19EC}"/>
              </a:ext>
            </a:extLst>
          </p:cNvPr>
          <p:cNvSpPr>
            <a:spLocks noGrp="1"/>
          </p:cNvSpPr>
          <p:nvPr>
            <p:ph type="ctrTitle"/>
          </p:nvPr>
        </p:nvSpPr>
        <p:spPr/>
        <p:txBody>
          <a:bodyPr/>
          <a:lstStyle/>
          <a:p>
            <a:r>
              <a:rPr lang="en-US" dirty="0">
                <a:solidFill>
                  <a:schemeClr val="bg1">
                    <a:lumMod val="50000"/>
                  </a:schemeClr>
                </a:solidFill>
                <a:latin typeface="Arial Black" panose="020B0604020202020204" pitchFamily="34" charset="0"/>
                <a:cs typeface="Arial Black" panose="020B0604020202020204" pitchFamily="34" charset="0"/>
              </a:rPr>
              <a:t>How to Train with </a:t>
            </a:r>
            <a:br>
              <a:rPr lang="en-US" dirty="0">
                <a:solidFill>
                  <a:schemeClr val="bg1">
                    <a:lumMod val="50000"/>
                  </a:schemeClr>
                </a:solidFill>
                <a:latin typeface="Arial Black" panose="020B0604020202020204" pitchFamily="34" charset="0"/>
                <a:cs typeface="Arial Black" panose="020B0604020202020204" pitchFamily="34" charset="0"/>
              </a:rPr>
            </a:br>
            <a:r>
              <a:rPr lang="en-US" dirty="0">
                <a:solidFill>
                  <a:schemeClr val="bg1">
                    <a:lumMod val="50000"/>
                  </a:schemeClr>
                </a:solidFill>
                <a:latin typeface="Arial Black" panose="020B0604020202020204" pitchFamily="34" charset="0"/>
                <a:cs typeface="Arial Black" panose="020B0604020202020204" pitchFamily="34" charset="0"/>
              </a:rPr>
              <a:t>RLHF or RLAIF?</a:t>
            </a:r>
            <a:endParaRPr lang="en-US" dirty="0"/>
          </a:p>
        </p:txBody>
      </p:sp>
      <p:sp>
        <p:nvSpPr>
          <p:cNvPr id="9" name="Subtitle 8">
            <a:extLst>
              <a:ext uri="{FF2B5EF4-FFF2-40B4-BE49-F238E27FC236}">
                <a16:creationId xmlns:a16="http://schemas.microsoft.com/office/drawing/2014/main" id="{11FC6CBD-4359-5A1E-7A73-7B45B97AB2AF}"/>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82091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06011-FC87-A0B2-702C-77A15B7960AE}"/>
              </a:ext>
            </a:extLst>
          </p:cNvPr>
          <p:cNvSpPr>
            <a:spLocks noGrp="1"/>
          </p:cNvSpPr>
          <p:nvPr>
            <p:ph type="title"/>
          </p:nvPr>
        </p:nvSpPr>
        <p:spPr>
          <a:xfrm>
            <a:off x="285750" y="365125"/>
            <a:ext cx="11068050" cy="859993"/>
          </a:xfrm>
        </p:spPr>
        <p:txBody>
          <a:bodyPr/>
          <a:lstStyle/>
          <a:p>
            <a:r>
              <a:rPr lang="en-US" dirty="0"/>
              <a:t>Preference Data</a:t>
            </a:r>
          </a:p>
        </p:txBody>
      </p:sp>
      <p:sp>
        <p:nvSpPr>
          <p:cNvPr id="3" name="Content Placeholder 2">
            <a:extLst>
              <a:ext uri="{FF2B5EF4-FFF2-40B4-BE49-F238E27FC236}">
                <a16:creationId xmlns:a16="http://schemas.microsoft.com/office/drawing/2014/main" id="{5C2BF900-B5A3-299E-2828-A9BD4ADA8A0E}"/>
              </a:ext>
            </a:extLst>
          </p:cNvPr>
          <p:cNvSpPr>
            <a:spLocks noGrp="1"/>
          </p:cNvSpPr>
          <p:nvPr>
            <p:ph idx="1"/>
          </p:nvPr>
        </p:nvSpPr>
        <p:spPr>
          <a:xfrm>
            <a:off x="285750" y="1569308"/>
            <a:ext cx="3906795" cy="4453603"/>
          </a:xfrm>
        </p:spPr>
        <p:txBody>
          <a:bodyPr>
            <a:normAutofit/>
          </a:bodyPr>
          <a:lstStyle/>
          <a:p>
            <a:r>
              <a:rPr lang="en-US" sz="2400" dirty="0"/>
              <a:t>Preference Data is a pair of winner and loser data.</a:t>
            </a:r>
          </a:p>
          <a:p>
            <a:r>
              <a:rPr lang="en-US" sz="2400" dirty="0"/>
              <a:t>Depending on the scenario we can decide good or bad based on various factors</a:t>
            </a:r>
          </a:p>
          <a:p>
            <a:pPr lvl="1"/>
            <a:r>
              <a:rPr lang="en-US" dirty="0"/>
              <a:t>Helpfulness</a:t>
            </a:r>
          </a:p>
          <a:p>
            <a:pPr lvl="1"/>
            <a:r>
              <a:rPr lang="en-US" dirty="0"/>
              <a:t>Safety</a:t>
            </a:r>
          </a:p>
          <a:p>
            <a:pPr lvl="1"/>
            <a:r>
              <a:rPr lang="en-US" dirty="0"/>
              <a:t>Harmless</a:t>
            </a:r>
          </a:p>
          <a:p>
            <a:pPr marL="457200" lvl="1" indent="0">
              <a:buNone/>
            </a:pPr>
            <a:endParaRPr lang="en-US" dirty="0"/>
          </a:p>
          <a:p>
            <a:pPr lvl="1"/>
            <a:endParaRPr lang="en-US" sz="2000" dirty="0"/>
          </a:p>
        </p:txBody>
      </p:sp>
      <p:pic>
        <p:nvPicPr>
          <p:cNvPr id="5" name="Picture 4" descr="A screenshot of a computer&#10;&#10;Description automatically generated">
            <a:extLst>
              <a:ext uri="{FF2B5EF4-FFF2-40B4-BE49-F238E27FC236}">
                <a16:creationId xmlns:a16="http://schemas.microsoft.com/office/drawing/2014/main" id="{760B5BD0-950D-CE83-1CD1-4D42128A6829}"/>
              </a:ext>
            </a:extLst>
          </p:cNvPr>
          <p:cNvPicPr>
            <a:picLocks noChangeAspect="1"/>
          </p:cNvPicPr>
          <p:nvPr/>
        </p:nvPicPr>
        <p:blipFill>
          <a:blip r:embed="rId2"/>
          <a:stretch>
            <a:fillRect/>
          </a:stretch>
        </p:blipFill>
        <p:spPr>
          <a:xfrm>
            <a:off x="4700156" y="386010"/>
            <a:ext cx="6710984" cy="3752853"/>
          </a:xfrm>
          <a:prstGeom prst="rect">
            <a:avLst/>
          </a:prstGeom>
        </p:spPr>
      </p:pic>
      <p:sp>
        <p:nvSpPr>
          <p:cNvPr id="7" name="TextBox 6">
            <a:extLst>
              <a:ext uri="{FF2B5EF4-FFF2-40B4-BE49-F238E27FC236}">
                <a16:creationId xmlns:a16="http://schemas.microsoft.com/office/drawing/2014/main" id="{0E03E4B5-71EE-4BAA-C87C-6AFF0B0F3686}"/>
              </a:ext>
            </a:extLst>
          </p:cNvPr>
          <p:cNvSpPr txBox="1"/>
          <p:nvPr/>
        </p:nvSpPr>
        <p:spPr>
          <a:xfrm>
            <a:off x="4700156" y="4159748"/>
            <a:ext cx="6098058" cy="307777"/>
          </a:xfrm>
          <a:prstGeom prst="rect">
            <a:avLst/>
          </a:prstGeom>
          <a:noFill/>
        </p:spPr>
        <p:txBody>
          <a:bodyPr wrap="square">
            <a:spAutoFit/>
          </a:bodyPr>
          <a:lstStyle/>
          <a:p>
            <a:r>
              <a:rPr lang="en-US" sz="1400" dirty="0">
                <a:solidFill>
                  <a:schemeClr val="accent1">
                    <a:lumMod val="60000"/>
                    <a:lumOff val="40000"/>
                  </a:schemeClr>
                </a:solidFill>
              </a:rPr>
              <a:t>https://</a:t>
            </a:r>
            <a:r>
              <a:rPr lang="en-US" sz="1400" dirty="0" err="1">
                <a:solidFill>
                  <a:schemeClr val="accent1">
                    <a:lumMod val="60000"/>
                    <a:lumOff val="40000"/>
                  </a:schemeClr>
                </a:solidFill>
              </a:rPr>
              <a:t>huggingface.co</a:t>
            </a:r>
            <a:r>
              <a:rPr lang="en-US" sz="1400" dirty="0">
                <a:solidFill>
                  <a:schemeClr val="accent1">
                    <a:lumMod val="60000"/>
                    <a:lumOff val="40000"/>
                  </a:schemeClr>
                </a:solidFill>
              </a:rPr>
              <a:t>/datasets/Anthropic/</a:t>
            </a:r>
            <a:r>
              <a:rPr lang="en-US" sz="1400" dirty="0" err="1">
                <a:solidFill>
                  <a:schemeClr val="accent1">
                    <a:lumMod val="60000"/>
                    <a:lumOff val="40000"/>
                  </a:schemeClr>
                </a:solidFill>
              </a:rPr>
              <a:t>hh-rlhf?row</a:t>
            </a:r>
            <a:r>
              <a:rPr lang="en-US" sz="1400" dirty="0">
                <a:solidFill>
                  <a:schemeClr val="accent1">
                    <a:lumMod val="60000"/>
                    <a:lumOff val="40000"/>
                  </a:schemeClr>
                </a:solidFill>
              </a:rPr>
              <a:t>=23</a:t>
            </a:r>
          </a:p>
        </p:txBody>
      </p:sp>
    </p:spTree>
    <p:extLst>
      <p:ext uri="{BB962C8B-B14F-4D97-AF65-F5344CB8AC3E}">
        <p14:creationId xmlns:p14="http://schemas.microsoft.com/office/powerpoint/2010/main" val="2487968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Rectangle 365">
            <a:extLst>
              <a:ext uri="{FF2B5EF4-FFF2-40B4-BE49-F238E27FC236}">
                <a16:creationId xmlns:a16="http://schemas.microsoft.com/office/drawing/2014/main" id="{C57F21AA-501B-2069-4262-AC2254871BFD}"/>
              </a:ext>
            </a:extLst>
          </p:cNvPr>
          <p:cNvSpPr/>
          <p:nvPr/>
        </p:nvSpPr>
        <p:spPr>
          <a:xfrm>
            <a:off x="5257457" y="4342519"/>
            <a:ext cx="4028302" cy="1778816"/>
          </a:xfrm>
          <a:prstGeom prst="rect">
            <a:avLst/>
          </a:prstGeom>
          <a:pattFill prst="dkUpDiag">
            <a:fgClr>
              <a:schemeClr val="accent6">
                <a:lumMod val="20000"/>
                <a:lumOff val="80000"/>
              </a:schemeClr>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Can 220">
            <a:extLst>
              <a:ext uri="{FF2B5EF4-FFF2-40B4-BE49-F238E27FC236}">
                <a16:creationId xmlns:a16="http://schemas.microsoft.com/office/drawing/2014/main" id="{CCA11FC4-517B-2ED4-7852-E0EB4975C929}"/>
              </a:ext>
            </a:extLst>
          </p:cNvPr>
          <p:cNvSpPr/>
          <p:nvPr/>
        </p:nvSpPr>
        <p:spPr>
          <a:xfrm>
            <a:off x="2605947" y="3478457"/>
            <a:ext cx="1608859" cy="525292"/>
          </a:xfrm>
          <a:prstGeom prst="can">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17725DA1-BD50-BCD5-DBD3-F076A66BF060}"/>
              </a:ext>
            </a:extLst>
          </p:cNvPr>
          <p:cNvSpPr>
            <a:spLocks noGrp="1"/>
          </p:cNvSpPr>
          <p:nvPr>
            <p:ph type="title"/>
          </p:nvPr>
        </p:nvSpPr>
        <p:spPr>
          <a:xfrm>
            <a:off x="256306" y="365125"/>
            <a:ext cx="10515600" cy="859993"/>
          </a:xfrm>
        </p:spPr>
        <p:txBody>
          <a:bodyPr/>
          <a:lstStyle/>
          <a:p>
            <a:r>
              <a:rPr lang="en-US" dirty="0"/>
              <a:t>Reward Model (RM) Training</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451EE3D-9EFA-EEE1-AC5B-3650183E0706}"/>
                  </a:ext>
                </a:extLst>
              </p:cNvPr>
              <p:cNvSpPr txBox="1"/>
              <p:nvPr/>
            </p:nvSpPr>
            <p:spPr>
              <a:xfrm>
                <a:off x="6376105" y="4436321"/>
                <a:ext cx="611857" cy="1873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accent2">
                                  <a:lumMod val="75000"/>
                                </a:schemeClr>
                              </a:solidFill>
                              <a:latin typeface="Cambria Math" panose="02040503050406030204" pitchFamily="18" charset="0"/>
                              <a:ea typeface="Cambria Math" panose="02040503050406030204" pitchFamily="18" charset="0"/>
                            </a:rPr>
                          </m:ctrlPr>
                        </m:sSubPr>
                        <m:e>
                          <m:r>
                            <a:rPr lang="en-US" sz="1200" i="1">
                              <a:solidFill>
                                <a:schemeClr val="accent2">
                                  <a:lumMod val="75000"/>
                                </a:schemeClr>
                              </a:solidFill>
                              <a:latin typeface="Cambria Math" panose="02040503050406030204" pitchFamily="18" charset="0"/>
                              <a:ea typeface="Cambria Math" panose="02040503050406030204" pitchFamily="18" charset="0"/>
                            </a:rPr>
                            <m:t>𝑟</m:t>
                          </m:r>
                        </m:e>
                        <m:sub>
                          <m:r>
                            <a:rPr lang="en-US" sz="1200" i="1">
                              <a:solidFill>
                                <a:schemeClr val="accent2">
                                  <a:lumMod val="75000"/>
                                </a:schemeClr>
                              </a:solidFill>
                              <a:latin typeface="Cambria Math" panose="02040503050406030204" pitchFamily="18" charset="0"/>
                              <a:ea typeface="Cambria Math" panose="02040503050406030204" pitchFamily="18" charset="0"/>
                            </a:rPr>
                            <m:t>∅</m:t>
                          </m:r>
                        </m:sub>
                      </m:sSub>
                      <m:r>
                        <a:rPr lang="en-US" sz="1200" i="1">
                          <a:solidFill>
                            <a:schemeClr val="accent2">
                              <a:lumMod val="75000"/>
                            </a:schemeClr>
                          </a:solidFill>
                          <a:latin typeface="Cambria Math" panose="02040503050406030204" pitchFamily="18" charset="0"/>
                          <a:ea typeface="Cambria Math" panose="02040503050406030204" pitchFamily="18" charset="0"/>
                        </a:rPr>
                        <m:t>(</m:t>
                      </m:r>
                      <m:r>
                        <a:rPr lang="en-US" sz="1200" i="1">
                          <a:solidFill>
                            <a:schemeClr val="accent2">
                              <a:lumMod val="75000"/>
                            </a:schemeClr>
                          </a:solidFill>
                          <a:latin typeface="Cambria Math" panose="02040503050406030204" pitchFamily="18" charset="0"/>
                          <a:ea typeface="Cambria Math" panose="02040503050406030204" pitchFamily="18" charset="0"/>
                        </a:rPr>
                        <m:t>𝑥</m:t>
                      </m:r>
                      <m:r>
                        <a:rPr lang="en-US" sz="1200" i="1">
                          <a:solidFill>
                            <a:schemeClr val="accent2">
                              <a:lumMod val="75000"/>
                            </a:schemeClr>
                          </a:solidFill>
                          <a:latin typeface="Cambria Math" panose="02040503050406030204" pitchFamily="18" charset="0"/>
                          <a:ea typeface="Cambria Math" panose="02040503050406030204" pitchFamily="18" charset="0"/>
                        </a:rPr>
                        <m:t>,</m:t>
                      </m:r>
                      <m:r>
                        <a:rPr lang="en-US" sz="1200" i="1">
                          <a:solidFill>
                            <a:schemeClr val="accent2">
                              <a:lumMod val="75000"/>
                            </a:schemeClr>
                          </a:solidFill>
                          <a:latin typeface="Cambria Math" panose="02040503050406030204" pitchFamily="18" charset="0"/>
                          <a:ea typeface="Cambria Math" panose="02040503050406030204" pitchFamily="18" charset="0"/>
                        </a:rPr>
                        <m:t>𝑦</m:t>
                      </m:r>
                      <m:r>
                        <a:rPr lang="en-US" sz="1200" i="1" smtClean="0">
                          <a:solidFill>
                            <a:schemeClr val="accent2">
                              <a:lumMod val="75000"/>
                            </a:schemeClr>
                          </a:solidFill>
                          <a:latin typeface="Cambria Math" panose="02040503050406030204" pitchFamily="18" charset="0"/>
                          <a:ea typeface="Cambria Math" panose="02040503050406030204" pitchFamily="18" charset="0"/>
                        </a:rPr>
                        <m:t>)</m:t>
                      </m:r>
                    </m:oMath>
                  </m:oMathPara>
                </a14:m>
                <a:endParaRPr lang="en-US" sz="1200" dirty="0"/>
              </a:p>
            </p:txBody>
          </p:sp>
        </mc:Choice>
        <mc:Fallback xmlns="">
          <p:sp>
            <p:nvSpPr>
              <p:cNvPr id="80" name="TextBox 79">
                <a:extLst>
                  <a:ext uri="{FF2B5EF4-FFF2-40B4-BE49-F238E27FC236}">
                    <a16:creationId xmlns:a16="http://schemas.microsoft.com/office/drawing/2014/main" id="{2451EE3D-9EFA-EEE1-AC5B-3650183E0706}"/>
                  </a:ext>
                </a:extLst>
              </p:cNvPr>
              <p:cNvSpPr txBox="1">
                <a:spLocks noRot="1" noChangeAspect="1" noMove="1" noResize="1" noEditPoints="1" noAdjustHandles="1" noChangeArrowheads="1" noChangeShapeType="1" noTextEdit="1"/>
              </p:cNvSpPr>
              <p:nvPr/>
            </p:nvSpPr>
            <p:spPr>
              <a:xfrm>
                <a:off x="6376105" y="4436321"/>
                <a:ext cx="611857" cy="187359"/>
              </a:xfrm>
              <a:prstGeom prst="rect">
                <a:avLst/>
              </a:prstGeom>
              <a:blipFill>
                <a:blip r:embed="rId5"/>
                <a:stretch>
                  <a:fillRect r="-2041" b="-40000"/>
                </a:stretch>
              </a:blipFill>
            </p:spPr>
            <p:txBody>
              <a:bodyPr/>
              <a:lstStyle/>
              <a:p>
                <a:r>
                  <a:rPr lang="en-US">
                    <a:noFill/>
                  </a:rPr>
                  <a:t> </a:t>
                </a:r>
              </a:p>
            </p:txBody>
          </p:sp>
        </mc:Fallback>
      </mc:AlternateContent>
      <p:grpSp>
        <p:nvGrpSpPr>
          <p:cNvPr id="86" name="Group 85">
            <a:extLst>
              <a:ext uri="{FF2B5EF4-FFF2-40B4-BE49-F238E27FC236}">
                <a16:creationId xmlns:a16="http://schemas.microsoft.com/office/drawing/2014/main" id="{ADCED133-C2D8-DA6A-6A20-FEC129C97BAF}"/>
              </a:ext>
            </a:extLst>
          </p:cNvPr>
          <p:cNvGrpSpPr/>
          <p:nvPr/>
        </p:nvGrpSpPr>
        <p:grpSpPr>
          <a:xfrm flipV="1">
            <a:off x="2899990" y="4088052"/>
            <a:ext cx="878417" cy="340677"/>
            <a:chOff x="2044786" y="2272704"/>
            <a:chExt cx="1662778" cy="769686"/>
          </a:xfrm>
        </p:grpSpPr>
        <p:cxnSp>
          <p:nvCxnSpPr>
            <p:cNvPr id="87" name="Straight Arrow Connector 86">
              <a:extLst>
                <a:ext uri="{FF2B5EF4-FFF2-40B4-BE49-F238E27FC236}">
                  <a16:creationId xmlns:a16="http://schemas.microsoft.com/office/drawing/2014/main" id="{B2A2EE85-44A6-E062-5EF8-155CE2F7C3FF}"/>
                </a:ext>
              </a:extLst>
            </p:cNvPr>
            <p:cNvCxnSpPr>
              <a:cxnSpLocks/>
            </p:cNvCxnSpPr>
            <p:nvPr/>
          </p:nvCxnSpPr>
          <p:spPr>
            <a:xfrm>
              <a:off x="3707564" y="2272704"/>
              <a:ext cx="0" cy="742493"/>
            </a:xfrm>
            <a:prstGeom prst="straightConnector1">
              <a:avLst/>
            </a:prstGeom>
            <a:ln w="19050">
              <a:solidFill>
                <a:schemeClr val="bg1">
                  <a:lumMod val="65000"/>
                </a:schemeClr>
              </a:solidFill>
              <a:headEnd type="none" w="med" len="med"/>
              <a:tailEnd type="arrow" w="med" len="med"/>
            </a:ln>
          </p:spPr>
          <p:style>
            <a:lnRef idx="2">
              <a:schemeClr val="accent5"/>
            </a:lnRef>
            <a:fillRef idx="1">
              <a:schemeClr val="lt1"/>
            </a:fillRef>
            <a:effectRef idx="0">
              <a:schemeClr val="accent5"/>
            </a:effectRef>
            <a:fontRef idx="minor">
              <a:schemeClr val="dk1"/>
            </a:fontRef>
          </p:style>
        </p:cxnSp>
        <p:cxnSp>
          <p:nvCxnSpPr>
            <p:cNvPr id="88" name="Straight Arrow Connector 87">
              <a:extLst>
                <a:ext uri="{FF2B5EF4-FFF2-40B4-BE49-F238E27FC236}">
                  <a16:creationId xmlns:a16="http://schemas.microsoft.com/office/drawing/2014/main" id="{CDD131EC-E845-B8C4-7D0C-206EB3C61737}"/>
                </a:ext>
              </a:extLst>
            </p:cNvPr>
            <p:cNvCxnSpPr>
              <a:cxnSpLocks/>
            </p:cNvCxnSpPr>
            <p:nvPr/>
          </p:nvCxnSpPr>
          <p:spPr>
            <a:xfrm>
              <a:off x="2044786" y="2272704"/>
              <a:ext cx="12346" cy="769686"/>
            </a:xfrm>
            <a:prstGeom prst="straightConnector1">
              <a:avLst/>
            </a:prstGeom>
            <a:ln w="19050">
              <a:solidFill>
                <a:schemeClr val="bg1">
                  <a:lumMod val="65000"/>
                </a:schemeClr>
              </a:solidFill>
              <a:headEnd type="none" w="med" len="med"/>
              <a:tailEnd type="arrow" w="med" len="med"/>
            </a:ln>
          </p:spPr>
          <p:style>
            <a:lnRef idx="2">
              <a:schemeClr val="accent5"/>
            </a:lnRef>
            <a:fillRef idx="1">
              <a:schemeClr val="lt1"/>
            </a:fillRef>
            <a:effectRef idx="0">
              <a:schemeClr val="accent5"/>
            </a:effectRef>
            <a:fontRef idx="minor">
              <a:schemeClr val="dk1"/>
            </a:fontRef>
          </p:style>
        </p:cxnSp>
      </p:grpSp>
      <p:cxnSp>
        <p:nvCxnSpPr>
          <p:cNvPr id="89" name="Straight Arrow Connector 88">
            <a:extLst>
              <a:ext uri="{FF2B5EF4-FFF2-40B4-BE49-F238E27FC236}">
                <a16:creationId xmlns:a16="http://schemas.microsoft.com/office/drawing/2014/main" id="{BDE3368F-B4F0-FD54-6B1B-D1408DCB44A1}"/>
              </a:ext>
            </a:extLst>
          </p:cNvPr>
          <p:cNvCxnSpPr>
            <a:cxnSpLocks/>
          </p:cNvCxnSpPr>
          <p:nvPr/>
        </p:nvCxnSpPr>
        <p:spPr>
          <a:xfrm>
            <a:off x="5536399" y="5153300"/>
            <a:ext cx="758632" cy="0"/>
          </a:xfrm>
          <a:prstGeom prst="straightConnector1">
            <a:avLst/>
          </a:prstGeom>
          <a:ln w="19050">
            <a:solidFill>
              <a:schemeClr val="accent1"/>
            </a:solidFill>
            <a:headEnd type="none" w="med" len="med"/>
            <a:tailEnd type="arrow" w="med" len="med"/>
          </a:ln>
        </p:spPr>
        <p:style>
          <a:lnRef idx="2">
            <a:schemeClr val="accent5"/>
          </a:lnRef>
          <a:fillRef idx="1">
            <a:schemeClr val="lt1"/>
          </a:fillRef>
          <a:effectRef idx="0">
            <a:schemeClr val="accent5"/>
          </a:effectRef>
          <a:fontRef idx="minor">
            <a:schemeClr val="dk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8D4F0587-460B-73A8-97CD-7C774F569268}"/>
                  </a:ext>
                </a:extLst>
              </p:cNvPr>
              <p:cNvSpPr txBox="1"/>
              <p:nvPr/>
            </p:nvSpPr>
            <p:spPr>
              <a:xfrm>
                <a:off x="5536967" y="4841792"/>
                <a:ext cx="49725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accent1"/>
                          </a:solidFill>
                          <a:latin typeface="Cambria Math" panose="02040503050406030204" pitchFamily="18" charset="0"/>
                        </a:rPr>
                        <m:t>𝑥</m:t>
                      </m:r>
                      <m:r>
                        <a:rPr lang="en-US" sz="1400" i="1" dirty="0" err="1" smtClean="0">
                          <a:solidFill>
                            <a:schemeClr val="accent1"/>
                          </a:solidFill>
                          <a:latin typeface="Cambria Math" panose="02040503050406030204" pitchFamily="18" charset="0"/>
                        </a:rPr>
                        <m:t>,</m:t>
                      </m:r>
                      <m:r>
                        <a:rPr lang="en-US" sz="1400" i="1" dirty="0" err="1" smtClean="0">
                          <a:solidFill>
                            <a:schemeClr val="accent1"/>
                          </a:solidFill>
                          <a:latin typeface="Cambria Math" panose="02040503050406030204" pitchFamily="18" charset="0"/>
                        </a:rPr>
                        <m:t>𝑦</m:t>
                      </m:r>
                    </m:oMath>
                  </m:oMathPara>
                </a14:m>
                <a:endParaRPr lang="en-US" sz="1400" dirty="0">
                  <a:solidFill>
                    <a:schemeClr val="accent1"/>
                  </a:solidFill>
                </a:endParaRPr>
              </a:p>
            </p:txBody>
          </p:sp>
        </mc:Choice>
        <mc:Fallback xmlns="">
          <p:sp>
            <p:nvSpPr>
              <p:cNvPr id="91" name="TextBox 90">
                <a:extLst>
                  <a:ext uri="{FF2B5EF4-FFF2-40B4-BE49-F238E27FC236}">
                    <a16:creationId xmlns:a16="http://schemas.microsoft.com/office/drawing/2014/main" id="{8D4F0587-460B-73A8-97CD-7C774F569268}"/>
                  </a:ext>
                </a:extLst>
              </p:cNvPr>
              <p:cNvSpPr txBox="1">
                <a:spLocks noRot="1" noChangeAspect="1" noMove="1" noResize="1" noEditPoints="1" noAdjustHandles="1" noChangeArrowheads="1" noChangeShapeType="1" noTextEdit="1"/>
              </p:cNvSpPr>
              <p:nvPr/>
            </p:nvSpPr>
            <p:spPr>
              <a:xfrm>
                <a:off x="5536967" y="4841792"/>
                <a:ext cx="497252" cy="307777"/>
              </a:xfrm>
              <a:prstGeom prst="rect">
                <a:avLst/>
              </a:prstGeom>
              <a:blipFill>
                <a:blip r:embed="rId6"/>
                <a:stretch>
                  <a:fillRect b="-4000"/>
                </a:stretch>
              </a:blipFill>
            </p:spPr>
            <p:txBody>
              <a:bodyPr/>
              <a:lstStyle/>
              <a:p>
                <a:r>
                  <a:rPr lang="en-US">
                    <a:noFill/>
                  </a:rPr>
                  <a:t> </a:t>
                </a:r>
              </a:p>
            </p:txBody>
          </p:sp>
        </mc:Fallback>
      </mc:AlternateContent>
      <p:cxnSp>
        <p:nvCxnSpPr>
          <p:cNvPr id="92" name="Straight Arrow Connector 91">
            <a:extLst>
              <a:ext uri="{FF2B5EF4-FFF2-40B4-BE49-F238E27FC236}">
                <a16:creationId xmlns:a16="http://schemas.microsoft.com/office/drawing/2014/main" id="{A20469D3-12A5-3046-AD56-E580D1B4ED33}"/>
              </a:ext>
            </a:extLst>
          </p:cNvPr>
          <p:cNvCxnSpPr>
            <a:cxnSpLocks/>
          </p:cNvCxnSpPr>
          <p:nvPr/>
        </p:nvCxnSpPr>
        <p:spPr>
          <a:xfrm>
            <a:off x="7043062" y="5141838"/>
            <a:ext cx="608003" cy="0"/>
          </a:xfrm>
          <a:prstGeom prst="straightConnector1">
            <a:avLst/>
          </a:prstGeom>
          <a:ln w="19050">
            <a:solidFill>
              <a:schemeClr val="accent2">
                <a:lumMod val="75000"/>
              </a:schemeClr>
            </a:solidFill>
            <a:headEnd type="none" w="med" len="med"/>
            <a:tailEnd type="arrow" w="med" len="med"/>
          </a:ln>
        </p:spPr>
        <p:style>
          <a:lnRef idx="2">
            <a:schemeClr val="accent5"/>
          </a:lnRef>
          <a:fillRef idx="1">
            <a:schemeClr val="lt1"/>
          </a:fillRef>
          <a:effectRef idx="0">
            <a:schemeClr val="accent5"/>
          </a:effectRef>
          <a:fontRef idx="minor">
            <a:schemeClr val="dk1"/>
          </a:fontRef>
        </p:style>
      </p:cxnSp>
      <p:sp>
        <p:nvSpPr>
          <p:cNvPr id="93" name="TextBox 92">
            <a:extLst>
              <a:ext uri="{FF2B5EF4-FFF2-40B4-BE49-F238E27FC236}">
                <a16:creationId xmlns:a16="http://schemas.microsoft.com/office/drawing/2014/main" id="{7C7B7FC8-742F-AEBD-B542-44ED6945D852}"/>
              </a:ext>
            </a:extLst>
          </p:cNvPr>
          <p:cNvSpPr txBox="1"/>
          <p:nvPr/>
        </p:nvSpPr>
        <p:spPr>
          <a:xfrm>
            <a:off x="7032388" y="4828152"/>
            <a:ext cx="1208664" cy="307777"/>
          </a:xfrm>
          <a:prstGeom prst="rect">
            <a:avLst/>
          </a:prstGeom>
          <a:noFill/>
        </p:spPr>
        <p:txBody>
          <a:bodyPr wrap="none" rtlCol="0">
            <a:spAutoFit/>
          </a:bodyPr>
          <a:lstStyle/>
          <a:p>
            <a:r>
              <a:rPr lang="en-US" sz="1400" dirty="0">
                <a:solidFill>
                  <a:schemeClr val="accent2">
                    <a:lumMod val="75000"/>
                  </a:schemeClr>
                </a:solidFill>
              </a:rPr>
              <a:t>Scalar Reward</a:t>
            </a:r>
          </a:p>
        </p:txBody>
      </p:sp>
      <p:cxnSp>
        <p:nvCxnSpPr>
          <p:cNvPr id="97" name="Straight Arrow Connector 96">
            <a:extLst>
              <a:ext uri="{FF2B5EF4-FFF2-40B4-BE49-F238E27FC236}">
                <a16:creationId xmlns:a16="http://schemas.microsoft.com/office/drawing/2014/main" id="{5630F33E-1A80-DBDD-98C0-E2EAF06D8CC8}"/>
              </a:ext>
            </a:extLst>
          </p:cNvPr>
          <p:cNvCxnSpPr>
            <a:cxnSpLocks/>
          </p:cNvCxnSpPr>
          <p:nvPr/>
        </p:nvCxnSpPr>
        <p:spPr>
          <a:xfrm flipV="1">
            <a:off x="3410519" y="3106536"/>
            <a:ext cx="0" cy="340053"/>
          </a:xfrm>
          <a:prstGeom prst="straightConnector1">
            <a:avLst/>
          </a:prstGeom>
          <a:ln w="19050">
            <a:solidFill>
              <a:schemeClr val="accent2">
                <a:lumMod val="75000"/>
              </a:schemeClr>
            </a:solidFill>
            <a:headEnd type="none" w="med" len="med"/>
            <a:tailEnd type="arrow" w="med" len="med"/>
          </a:ln>
        </p:spPr>
        <p:style>
          <a:lnRef idx="2">
            <a:schemeClr val="accent5"/>
          </a:lnRef>
          <a:fillRef idx="1">
            <a:schemeClr val="lt1"/>
          </a:fillRef>
          <a:effectRef idx="0">
            <a:schemeClr val="accent5"/>
          </a:effectRef>
          <a:fontRef idx="minor">
            <a:schemeClr val="dk1"/>
          </a:fontRef>
        </p:style>
      </p:cxnSp>
      <p:sp>
        <p:nvSpPr>
          <p:cNvPr id="94" name="Can 93">
            <a:extLst>
              <a:ext uri="{FF2B5EF4-FFF2-40B4-BE49-F238E27FC236}">
                <a16:creationId xmlns:a16="http://schemas.microsoft.com/office/drawing/2014/main" id="{D00842DD-7454-4A24-286B-7F7F08AA7F53}"/>
              </a:ext>
            </a:extLst>
          </p:cNvPr>
          <p:cNvSpPr/>
          <p:nvPr/>
        </p:nvSpPr>
        <p:spPr>
          <a:xfrm>
            <a:off x="571805" y="1869902"/>
            <a:ext cx="1022166" cy="661535"/>
          </a:xfrm>
          <a:prstGeom prst="can">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rgbClr val="0070C0"/>
                </a:solidFill>
              </a:rPr>
              <a:t>Prompts Dataset</a:t>
            </a:r>
          </a:p>
        </p:txBody>
      </p:sp>
      <p:cxnSp>
        <p:nvCxnSpPr>
          <p:cNvPr id="96" name="Straight Arrow Connector 95">
            <a:extLst>
              <a:ext uri="{FF2B5EF4-FFF2-40B4-BE49-F238E27FC236}">
                <a16:creationId xmlns:a16="http://schemas.microsoft.com/office/drawing/2014/main" id="{E57F64D0-873B-9052-E867-548DCD0D5EBC}"/>
              </a:ext>
            </a:extLst>
          </p:cNvPr>
          <p:cNvCxnSpPr>
            <a:cxnSpLocks/>
          </p:cNvCxnSpPr>
          <p:nvPr/>
        </p:nvCxnSpPr>
        <p:spPr>
          <a:xfrm>
            <a:off x="1082888" y="2598874"/>
            <a:ext cx="0" cy="448767"/>
          </a:xfrm>
          <a:prstGeom prst="straightConnector1">
            <a:avLst/>
          </a:prstGeom>
          <a:ln w="19050">
            <a:headEnd type="none" w="med" len="med"/>
            <a:tailEnd type="arrow" w="med" len="med"/>
          </a:ln>
        </p:spPr>
        <p:style>
          <a:lnRef idx="2">
            <a:schemeClr val="accent5"/>
          </a:lnRef>
          <a:fillRef idx="1">
            <a:schemeClr val="lt1"/>
          </a:fillRef>
          <a:effectRef idx="0">
            <a:schemeClr val="accent5"/>
          </a:effectRef>
          <a:fontRef idx="minor">
            <a:schemeClr val="dk1"/>
          </a:fontRef>
        </p:style>
      </p:cxnSp>
      <p:sp>
        <p:nvSpPr>
          <p:cNvPr id="151" name="TextBox 150">
            <a:extLst>
              <a:ext uri="{FF2B5EF4-FFF2-40B4-BE49-F238E27FC236}">
                <a16:creationId xmlns:a16="http://schemas.microsoft.com/office/drawing/2014/main" id="{CEB6F2F3-E5F6-1246-1920-162C15162BE6}"/>
              </a:ext>
            </a:extLst>
          </p:cNvPr>
          <p:cNvSpPr txBox="1"/>
          <p:nvPr/>
        </p:nvSpPr>
        <p:spPr>
          <a:xfrm>
            <a:off x="1112905" y="2616796"/>
            <a:ext cx="1190563" cy="307777"/>
          </a:xfrm>
          <a:prstGeom prst="rect">
            <a:avLst/>
          </a:prstGeom>
          <a:noFill/>
        </p:spPr>
        <p:txBody>
          <a:bodyPr wrap="square">
            <a:spAutoFit/>
          </a:bodyPr>
          <a:lstStyle/>
          <a:p>
            <a:r>
              <a:rPr lang="en-US" sz="1400" dirty="0">
                <a:solidFill>
                  <a:schemeClr val="accent1"/>
                </a:solidFill>
              </a:rPr>
              <a:t>x: A dog is</a:t>
            </a:r>
          </a:p>
        </p:txBody>
      </p:sp>
      <p:grpSp>
        <p:nvGrpSpPr>
          <p:cNvPr id="98" name="Group 97">
            <a:extLst>
              <a:ext uri="{FF2B5EF4-FFF2-40B4-BE49-F238E27FC236}">
                <a16:creationId xmlns:a16="http://schemas.microsoft.com/office/drawing/2014/main" id="{68EBF5E0-3680-BF43-793E-EE404421247D}"/>
              </a:ext>
            </a:extLst>
          </p:cNvPr>
          <p:cNvGrpSpPr/>
          <p:nvPr/>
        </p:nvGrpSpPr>
        <p:grpSpPr>
          <a:xfrm>
            <a:off x="492396" y="3105454"/>
            <a:ext cx="1190559" cy="1061217"/>
            <a:chOff x="4883848" y="2847247"/>
            <a:chExt cx="1889190" cy="1683949"/>
          </a:xfrm>
        </p:grpSpPr>
        <p:sp>
          <p:nvSpPr>
            <p:cNvPr id="99" name="Rounded Rectangle 98">
              <a:extLst>
                <a:ext uri="{FF2B5EF4-FFF2-40B4-BE49-F238E27FC236}">
                  <a16:creationId xmlns:a16="http://schemas.microsoft.com/office/drawing/2014/main" id="{8DAF142C-03A5-DD34-2037-8007079A636D}"/>
                </a:ext>
              </a:extLst>
            </p:cNvPr>
            <p:cNvSpPr/>
            <p:nvPr/>
          </p:nvSpPr>
          <p:spPr>
            <a:xfrm>
              <a:off x="4883848" y="2847247"/>
              <a:ext cx="1889190" cy="1683949"/>
            </a:xfrm>
            <a:prstGeom prst="roundRect">
              <a:avLst>
                <a:gd name="adj" fmla="val 8523"/>
              </a:avLst>
            </a:prstGeom>
            <a:solidFill>
              <a:srgbClr val="FFFFFF">
                <a:alpha val="76078"/>
              </a:srgbClr>
            </a:solidFill>
            <a:ln>
              <a:solidFill>
                <a:schemeClr val="tx1">
                  <a:lumMod val="65000"/>
                  <a:lumOff val="3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chemeClr val="accent4">
                    <a:lumMod val="75000"/>
                  </a:schemeClr>
                </a:solidFill>
              </a:endParaRPr>
            </a:p>
          </p:txBody>
        </p:sp>
        <p:sp>
          <p:nvSpPr>
            <p:cNvPr id="100" name="TextBox 99">
              <a:extLst>
                <a:ext uri="{FF2B5EF4-FFF2-40B4-BE49-F238E27FC236}">
                  <a16:creationId xmlns:a16="http://schemas.microsoft.com/office/drawing/2014/main" id="{23BF5659-334D-51A1-CB86-1EEAFF93C646}"/>
                </a:ext>
              </a:extLst>
            </p:cNvPr>
            <p:cNvSpPr txBox="1"/>
            <p:nvPr/>
          </p:nvSpPr>
          <p:spPr>
            <a:xfrm>
              <a:off x="5131839" y="2910397"/>
              <a:ext cx="1536415" cy="439545"/>
            </a:xfrm>
            <a:prstGeom prst="rect">
              <a:avLst/>
            </a:prstGeom>
            <a:noFill/>
          </p:spPr>
          <p:txBody>
            <a:bodyPr wrap="square" rtlCol="0">
              <a:spAutoFit/>
            </a:bodyPr>
            <a:lstStyle/>
            <a:p>
              <a:pPr algn="ctr"/>
              <a:r>
                <a:rPr lang="en-US" sz="1200" dirty="0">
                  <a:solidFill>
                    <a:schemeClr val="bg1">
                      <a:lumMod val="50000"/>
                    </a:schemeClr>
                  </a:solidFill>
                </a:rPr>
                <a:t>LLM</a:t>
              </a:r>
            </a:p>
          </p:txBody>
        </p:sp>
        <p:grpSp>
          <p:nvGrpSpPr>
            <p:cNvPr id="101" name="Group 100">
              <a:extLst>
                <a:ext uri="{FF2B5EF4-FFF2-40B4-BE49-F238E27FC236}">
                  <a16:creationId xmlns:a16="http://schemas.microsoft.com/office/drawing/2014/main" id="{8238C19D-9EE7-D4D0-9161-F1E2525C6DC3}"/>
                </a:ext>
              </a:extLst>
            </p:cNvPr>
            <p:cNvGrpSpPr/>
            <p:nvPr/>
          </p:nvGrpSpPr>
          <p:grpSpPr>
            <a:xfrm>
              <a:off x="5196462" y="3313664"/>
              <a:ext cx="1278633" cy="1079738"/>
              <a:chOff x="1494498" y="3366940"/>
              <a:chExt cx="1278633" cy="1079738"/>
            </a:xfrm>
            <a:solidFill>
              <a:schemeClr val="bg1">
                <a:lumMod val="75000"/>
              </a:schemeClr>
            </a:solidFill>
          </p:grpSpPr>
          <p:sp>
            <p:nvSpPr>
              <p:cNvPr id="103" name="Straight Connector 523">
                <a:extLst>
                  <a:ext uri="{FF2B5EF4-FFF2-40B4-BE49-F238E27FC236}">
                    <a16:creationId xmlns:a16="http://schemas.microsoft.com/office/drawing/2014/main" id="{AB05350E-C32C-40CD-33F8-442261057D45}"/>
                  </a:ext>
                </a:extLst>
              </p:cNvPr>
              <p:cNvSpPr/>
              <p:nvPr/>
            </p:nvSpPr>
            <p:spPr>
              <a:xfrm flipH="1">
                <a:off x="2097808" y="3775074"/>
                <a:ext cx="228372"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4" name="Straight Connector 524">
                <a:extLst>
                  <a:ext uri="{FF2B5EF4-FFF2-40B4-BE49-F238E27FC236}">
                    <a16:creationId xmlns:a16="http://schemas.microsoft.com/office/drawing/2014/main" id="{488473E8-0681-B1C0-89DE-F12E81159294}"/>
                  </a:ext>
                </a:extLst>
              </p:cNvPr>
              <p:cNvSpPr/>
              <p:nvPr/>
            </p:nvSpPr>
            <p:spPr>
              <a:xfrm flipH="1" flipV="1">
                <a:off x="1520348" y="3775074"/>
                <a:ext cx="509553"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5" name="Straight Connector 540">
                <a:extLst>
                  <a:ext uri="{FF2B5EF4-FFF2-40B4-BE49-F238E27FC236}">
                    <a16:creationId xmlns:a16="http://schemas.microsoft.com/office/drawing/2014/main" id="{A781C8BF-2A47-C6CC-F98F-B643BAF2437C}"/>
                  </a:ext>
                </a:extLst>
              </p:cNvPr>
              <p:cNvSpPr/>
              <p:nvPr/>
            </p:nvSpPr>
            <p:spPr>
              <a:xfrm flipH="1">
                <a:off x="2099090" y="4076128"/>
                <a:ext cx="231736"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6" name="Straight Connector 541">
                <a:extLst>
                  <a:ext uri="{FF2B5EF4-FFF2-40B4-BE49-F238E27FC236}">
                    <a16:creationId xmlns:a16="http://schemas.microsoft.com/office/drawing/2014/main" id="{ABA45A50-E6A2-EA7B-2006-BAA47DEED3CB}"/>
                  </a:ext>
                </a:extLst>
              </p:cNvPr>
              <p:cNvSpPr/>
              <p:nvPr/>
            </p:nvSpPr>
            <p:spPr>
              <a:xfrm flipH="1">
                <a:off x="1520348" y="4076128"/>
                <a:ext cx="509553"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7" name="Straight Connector 553">
                <a:extLst>
                  <a:ext uri="{FF2B5EF4-FFF2-40B4-BE49-F238E27FC236}">
                    <a16:creationId xmlns:a16="http://schemas.microsoft.com/office/drawing/2014/main" id="{6ADF8014-2E85-18F9-8B1D-9B5ACE34B7E5}"/>
                  </a:ext>
                </a:extLst>
              </p:cNvPr>
              <p:cNvSpPr/>
              <p:nvPr/>
            </p:nvSpPr>
            <p:spPr>
              <a:xfrm flipH="1">
                <a:off x="2096433" y="4377989"/>
                <a:ext cx="231121"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8" name="Straight Connector 565">
                <a:extLst>
                  <a:ext uri="{FF2B5EF4-FFF2-40B4-BE49-F238E27FC236}">
                    <a16:creationId xmlns:a16="http://schemas.microsoft.com/office/drawing/2014/main" id="{1FF11218-9B6C-3192-3ADC-26EE62AA882D}"/>
                  </a:ext>
                </a:extLst>
              </p:cNvPr>
              <p:cNvSpPr/>
              <p:nvPr/>
            </p:nvSpPr>
            <p:spPr>
              <a:xfrm flipV="1">
                <a:off x="2099090" y="3473990"/>
                <a:ext cx="230352" cy="60452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9" name="Straight Connector 566">
                <a:extLst>
                  <a:ext uri="{FF2B5EF4-FFF2-40B4-BE49-F238E27FC236}">
                    <a16:creationId xmlns:a16="http://schemas.microsoft.com/office/drawing/2014/main" id="{CCCC077F-36F4-B975-4FED-8C91D7B594E4}"/>
                  </a:ext>
                </a:extLst>
              </p:cNvPr>
              <p:cNvSpPr/>
              <p:nvPr/>
            </p:nvSpPr>
            <p:spPr>
              <a:xfrm flipV="1">
                <a:off x="2100399" y="3776126"/>
                <a:ext cx="227332" cy="602242"/>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0" name="Straight Connector 567">
                <a:extLst>
                  <a:ext uri="{FF2B5EF4-FFF2-40B4-BE49-F238E27FC236}">
                    <a16:creationId xmlns:a16="http://schemas.microsoft.com/office/drawing/2014/main" id="{D0C0BCF7-E5C2-13A3-D7DE-A8A6A7DCEE0D}"/>
                  </a:ext>
                </a:extLst>
              </p:cNvPr>
              <p:cNvSpPr/>
              <p:nvPr/>
            </p:nvSpPr>
            <p:spPr>
              <a:xfrm flipV="1">
                <a:off x="1657715" y="3475194"/>
                <a:ext cx="372185" cy="300394"/>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1" name="Straight Connector 568">
                <a:extLst>
                  <a:ext uri="{FF2B5EF4-FFF2-40B4-BE49-F238E27FC236}">
                    <a16:creationId xmlns:a16="http://schemas.microsoft.com/office/drawing/2014/main" id="{4A991CFD-F0EA-2C90-D6AE-4B519B315073}"/>
                  </a:ext>
                </a:extLst>
              </p:cNvPr>
              <p:cNvSpPr/>
              <p:nvPr/>
            </p:nvSpPr>
            <p:spPr>
              <a:xfrm flipV="1">
                <a:off x="1623519" y="3474020"/>
                <a:ext cx="406382" cy="601005"/>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2" name="Straight Connector 569">
                <a:extLst>
                  <a:ext uri="{FF2B5EF4-FFF2-40B4-BE49-F238E27FC236}">
                    <a16:creationId xmlns:a16="http://schemas.microsoft.com/office/drawing/2014/main" id="{6B014F02-2A57-8BD1-BED7-FC007C4D7315}"/>
                  </a:ext>
                </a:extLst>
              </p:cNvPr>
              <p:cNvSpPr/>
              <p:nvPr/>
            </p:nvSpPr>
            <p:spPr>
              <a:xfrm flipV="1">
                <a:off x="1631864" y="3775042"/>
                <a:ext cx="398036" cy="301053"/>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3" name="Straight Connector 580">
                <a:extLst>
                  <a:ext uri="{FF2B5EF4-FFF2-40B4-BE49-F238E27FC236}">
                    <a16:creationId xmlns:a16="http://schemas.microsoft.com/office/drawing/2014/main" id="{9C334A31-F25A-5CDA-E84E-6EDC801FE839}"/>
                  </a:ext>
                </a:extLst>
              </p:cNvPr>
              <p:cNvSpPr/>
              <p:nvPr/>
            </p:nvSpPr>
            <p:spPr>
              <a:xfrm flipH="1" flipV="1">
                <a:off x="1664928" y="3775587"/>
                <a:ext cx="364194" cy="299977"/>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4" name="Straight Connector 581">
                <a:extLst>
                  <a:ext uri="{FF2B5EF4-FFF2-40B4-BE49-F238E27FC236}">
                    <a16:creationId xmlns:a16="http://schemas.microsoft.com/office/drawing/2014/main" id="{90D22EEF-F54F-BE7A-6492-19712F324C7A}"/>
                  </a:ext>
                </a:extLst>
              </p:cNvPr>
              <p:cNvSpPr/>
              <p:nvPr/>
            </p:nvSpPr>
            <p:spPr>
              <a:xfrm flipH="1" flipV="1">
                <a:off x="1623519" y="4076095"/>
                <a:ext cx="406381" cy="301087"/>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5" name="Straight Connector 582">
                <a:extLst>
                  <a:ext uri="{FF2B5EF4-FFF2-40B4-BE49-F238E27FC236}">
                    <a16:creationId xmlns:a16="http://schemas.microsoft.com/office/drawing/2014/main" id="{B7824E8B-777E-EA51-CB2C-0B6337FB5FBB}"/>
                  </a:ext>
                </a:extLst>
              </p:cNvPr>
              <p:cNvSpPr/>
              <p:nvPr/>
            </p:nvSpPr>
            <p:spPr>
              <a:xfrm flipH="1" flipV="1">
                <a:off x="1661301" y="3775584"/>
                <a:ext cx="368600" cy="60258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6" name="Straight Connector 583">
                <a:extLst>
                  <a:ext uri="{FF2B5EF4-FFF2-40B4-BE49-F238E27FC236}">
                    <a16:creationId xmlns:a16="http://schemas.microsoft.com/office/drawing/2014/main" id="{92EC8BE0-5B32-0CC4-07FC-76443CDD931B}"/>
                  </a:ext>
                </a:extLst>
              </p:cNvPr>
              <p:cNvSpPr/>
              <p:nvPr/>
            </p:nvSpPr>
            <p:spPr>
              <a:xfrm flipV="1">
                <a:off x="2100400" y="3474316"/>
                <a:ext cx="227434" cy="300435"/>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7" name="Straight Connector 584">
                <a:extLst>
                  <a:ext uri="{FF2B5EF4-FFF2-40B4-BE49-F238E27FC236}">
                    <a16:creationId xmlns:a16="http://schemas.microsoft.com/office/drawing/2014/main" id="{3EE1F817-02A4-F653-6737-4A0D55BC64FA}"/>
                  </a:ext>
                </a:extLst>
              </p:cNvPr>
              <p:cNvSpPr/>
              <p:nvPr/>
            </p:nvSpPr>
            <p:spPr>
              <a:xfrm flipV="1">
                <a:off x="2099090" y="3473990"/>
                <a:ext cx="231736" cy="90319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8" name="Straight Connector 585">
                <a:extLst>
                  <a:ext uri="{FF2B5EF4-FFF2-40B4-BE49-F238E27FC236}">
                    <a16:creationId xmlns:a16="http://schemas.microsoft.com/office/drawing/2014/main" id="{FFCD8C27-16D6-B9C4-04DC-7367607E0B77}"/>
                  </a:ext>
                </a:extLst>
              </p:cNvPr>
              <p:cNvSpPr/>
              <p:nvPr/>
            </p:nvSpPr>
            <p:spPr>
              <a:xfrm>
                <a:off x="2100317" y="3475194"/>
                <a:ext cx="226531" cy="298678"/>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9" name="Straight Connector 586">
                <a:extLst>
                  <a:ext uri="{FF2B5EF4-FFF2-40B4-BE49-F238E27FC236}">
                    <a16:creationId xmlns:a16="http://schemas.microsoft.com/office/drawing/2014/main" id="{27EE57CB-036C-DE53-6F75-CAD019D5B4CD}"/>
                  </a:ext>
                </a:extLst>
              </p:cNvPr>
              <p:cNvSpPr/>
              <p:nvPr/>
            </p:nvSpPr>
            <p:spPr>
              <a:xfrm flipV="1">
                <a:off x="2099090" y="3775369"/>
                <a:ext cx="227186" cy="300433"/>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20" name="Straight Connector 587">
                <a:extLst>
                  <a:ext uri="{FF2B5EF4-FFF2-40B4-BE49-F238E27FC236}">
                    <a16:creationId xmlns:a16="http://schemas.microsoft.com/office/drawing/2014/main" id="{D165F442-B152-D931-A61A-C25B89F47BD1}"/>
                  </a:ext>
                </a:extLst>
              </p:cNvPr>
              <p:cNvSpPr/>
              <p:nvPr/>
            </p:nvSpPr>
            <p:spPr>
              <a:xfrm>
                <a:off x="2100397" y="3474020"/>
                <a:ext cx="227334" cy="602243"/>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21" name="Straight Connector 588">
                <a:extLst>
                  <a:ext uri="{FF2B5EF4-FFF2-40B4-BE49-F238E27FC236}">
                    <a16:creationId xmlns:a16="http://schemas.microsoft.com/office/drawing/2014/main" id="{E286D48C-BB1C-5B1A-4F07-AABFDC993C8C}"/>
                  </a:ext>
                </a:extLst>
              </p:cNvPr>
              <p:cNvSpPr/>
              <p:nvPr/>
            </p:nvSpPr>
            <p:spPr>
              <a:xfrm>
                <a:off x="2100417" y="3471025"/>
                <a:ext cx="227289" cy="907426"/>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22" name="Straight Connector 589">
                <a:extLst>
                  <a:ext uri="{FF2B5EF4-FFF2-40B4-BE49-F238E27FC236}">
                    <a16:creationId xmlns:a16="http://schemas.microsoft.com/office/drawing/2014/main" id="{4788824C-CF6C-A2D3-FC42-2AE2E5141423}"/>
                  </a:ext>
                </a:extLst>
              </p:cNvPr>
              <p:cNvSpPr/>
              <p:nvPr/>
            </p:nvSpPr>
            <p:spPr>
              <a:xfrm>
                <a:off x="2099659" y="3775042"/>
                <a:ext cx="227188" cy="301086"/>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23" name="Straight Connector 590">
                <a:extLst>
                  <a:ext uri="{FF2B5EF4-FFF2-40B4-BE49-F238E27FC236}">
                    <a16:creationId xmlns:a16="http://schemas.microsoft.com/office/drawing/2014/main" id="{8592CAAE-21B5-A815-82CB-E9DBB502BA9B}"/>
                  </a:ext>
                </a:extLst>
              </p:cNvPr>
              <p:cNvSpPr/>
              <p:nvPr/>
            </p:nvSpPr>
            <p:spPr>
              <a:xfrm>
                <a:off x="2099057" y="3774019"/>
                <a:ext cx="228672" cy="604352"/>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24" name="Straight Connector 591">
                <a:extLst>
                  <a:ext uri="{FF2B5EF4-FFF2-40B4-BE49-F238E27FC236}">
                    <a16:creationId xmlns:a16="http://schemas.microsoft.com/office/drawing/2014/main" id="{8A57B445-C43D-09F9-1708-72620D4A38E5}"/>
                  </a:ext>
                </a:extLst>
              </p:cNvPr>
              <p:cNvSpPr/>
              <p:nvPr/>
            </p:nvSpPr>
            <p:spPr>
              <a:xfrm>
                <a:off x="2100275" y="4076652"/>
                <a:ext cx="227557" cy="301533"/>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25" name="Straight Connector 592">
                <a:extLst>
                  <a:ext uri="{FF2B5EF4-FFF2-40B4-BE49-F238E27FC236}">
                    <a16:creationId xmlns:a16="http://schemas.microsoft.com/office/drawing/2014/main" id="{9D1F22DF-091C-1E06-CA82-DB11067765D9}"/>
                  </a:ext>
                </a:extLst>
              </p:cNvPr>
              <p:cNvSpPr/>
              <p:nvPr/>
            </p:nvSpPr>
            <p:spPr>
              <a:xfrm flipH="1">
                <a:off x="2096813" y="4075128"/>
                <a:ext cx="231022" cy="303054"/>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26" name="Straight Connector 523">
                <a:extLst>
                  <a:ext uri="{FF2B5EF4-FFF2-40B4-BE49-F238E27FC236}">
                    <a16:creationId xmlns:a16="http://schemas.microsoft.com/office/drawing/2014/main" id="{FAA1EC69-ACE8-DF85-C446-ED4906110974}"/>
                  </a:ext>
                </a:extLst>
              </p:cNvPr>
              <p:cNvSpPr/>
              <p:nvPr/>
            </p:nvSpPr>
            <p:spPr>
              <a:xfrm flipH="1">
                <a:off x="2397808" y="3774972"/>
                <a:ext cx="228372"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27" name="Straight Connector 540">
                <a:extLst>
                  <a:ext uri="{FF2B5EF4-FFF2-40B4-BE49-F238E27FC236}">
                    <a16:creationId xmlns:a16="http://schemas.microsoft.com/office/drawing/2014/main" id="{1C9CD038-C4F1-E305-41E9-637FBAC54055}"/>
                  </a:ext>
                </a:extLst>
              </p:cNvPr>
              <p:cNvSpPr/>
              <p:nvPr/>
            </p:nvSpPr>
            <p:spPr>
              <a:xfrm flipH="1">
                <a:off x="2399089" y="4076026"/>
                <a:ext cx="231737"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28" name="Straight Connector 566">
                <a:extLst>
                  <a:ext uri="{FF2B5EF4-FFF2-40B4-BE49-F238E27FC236}">
                    <a16:creationId xmlns:a16="http://schemas.microsoft.com/office/drawing/2014/main" id="{E4A993F4-B2FE-BBC8-4EFE-27CDAB6C103B}"/>
                  </a:ext>
                </a:extLst>
              </p:cNvPr>
              <p:cNvSpPr/>
              <p:nvPr/>
            </p:nvSpPr>
            <p:spPr>
              <a:xfrm flipV="1">
                <a:off x="2400399" y="3776024"/>
                <a:ext cx="227332" cy="602242"/>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29" name="Straight Connector 585">
                <a:extLst>
                  <a:ext uri="{FF2B5EF4-FFF2-40B4-BE49-F238E27FC236}">
                    <a16:creationId xmlns:a16="http://schemas.microsoft.com/office/drawing/2014/main" id="{8947EF82-C9FF-F683-DE04-602CB615AD64}"/>
                  </a:ext>
                </a:extLst>
              </p:cNvPr>
              <p:cNvSpPr/>
              <p:nvPr/>
            </p:nvSpPr>
            <p:spPr>
              <a:xfrm>
                <a:off x="2400316" y="3475092"/>
                <a:ext cx="226531" cy="298678"/>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30" name="Straight Connector 586">
                <a:extLst>
                  <a:ext uri="{FF2B5EF4-FFF2-40B4-BE49-F238E27FC236}">
                    <a16:creationId xmlns:a16="http://schemas.microsoft.com/office/drawing/2014/main" id="{3CB37AF8-3C3B-AB4C-D2E4-A468BE97B958}"/>
                  </a:ext>
                </a:extLst>
              </p:cNvPr>
              <p:cNvSpPr/>
              <p:nvPr/>
            </p:nvSpPr>
            <p:spPr>
              <a:xfrm flipV="1">
                <a:off x="2399089" y="3775267"/>
                <a:ext cx="227186" cy="300434"/>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31" name="Straight Connector 587">
                <a:extLst>
                  <a:ext uri="{FF2B5EF4-FFF2-40B4-BE49-F238E27FC236}">
                    <a16:creationId xmlns:a16="http://schemas.microsoft.com/office/drawing/2014/main" id="{EADC441D-1D49-72A8-243F-98F8150CA003}"/>
                  </a:ext>
                </a:extLst>
              </p:cNvPr>
              <p:cNvSpPr/>
              <p:nvPr/>
            </p:nvSpPr>
            <p:spPr>
              <a:xfrm>
                <a:off x="2400397" y="3473918"/>
                <a:ext cx="227333" cy="602244"/>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32" name="Straight Connector 589">
                <a:extLst>
                  <a:ext uri="{FF2B5EF4-FFF2-40B4-BE49-F238E27FC236}">
                    <a16:creationId xmlns:a16="http://schemas.microsoft.com/office/drawing/2014/main" id="{C201C1C3-C265-5350-B8F6-2AC92D298933}"/>
                  </a:ext>
                </a:extLst>
              </p:cNvPr>
              <p:cNvSpPr/>
              <p:nvPr/>
            </p:nvSpPr>
            <p:spPr>
              <a:xfrm>
                <a:off x="2399658" y="3774941"/>
                <a:ext cx="227189" cy="301085"/>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33" name="Straight Connector 592">
                <a:extLst>
                  <a:ext uri="{FF2B5EF4-FFF2-40B4-BE49-F238E27FC236}">
                    <a16:creationId xmlns:a16="http://schemas.microsoft.com/office/drawing/2014/main" id="{E3D82B38-461B-9D9B-75AA-0194DE8BAC4B}"/>
                  </a:ext>
                </a:extLst>
              </p:cNvPr>
              <p:cNvSpPr/>
              <p:nvPr/>
            </p:nvSpPr>
            <p:spPr>
              <a:xfrm flipH="1">
                <a:off x="2396812" y="4075026"/>
                <a:ext cx="231023" cy="303054"/>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34" name="Oval 509">
                <a:extLst>
                  <a:ext uri="{FF2B5EF4-FFF2-40B4-BE49-F238E27FC236}">
                    <a16:creationId xmlns:a16="http://schemas.microsoft.com/office/drawing/2014/main" id="{69A2682C-6505-E2AF-B9D8-1221689014A3}"/>
                  </a:ext>
                </a:extLst>
              </p:cNvPr>
              <p:cNvSpPr/>
              <p:nvPr/>
            </p:nvSpPr>
            <p:spPr>
              <a:xfrm flipH="1">
                <a:off x="2566649" y="3673009"/>
                <a:ext cx="206482" cy="206482"/>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135" name="Oval 532">
                <a:extLst>
                  <a:ext uri="{FF2B5EF4-FFF2-40B4-BE49-F238E27FC236}">
                    <a16:creationId xmlns:a16="http://schemas.microsoft.com/office/drawing/2014/main" id="{BAA4A68C-5C49-116E-84AD-92AD8DBFDA2D}"/>
                  </a:ext>
                </a:extLst>
              </p:cNvPr>
              <p:cNvSpPr/>
              <p:nvPr/>
            </p:nvSpPr>
            <p:spPr>
              <a:xfrm flipH="1">
                <a:off x="2612830" y="4019068"/>
                <a:ext cx="114120" cy="114120"/>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136" name="Oval 503">
                <a:extLst>
                  <a:ext uri="{FF2B5EF4-FFF2-40B4-BE49-F238E27FC236}">
                    <a16:creationId xmlns:a16="http://schemas.microsoft.com/office/drawing/2014/main" id="{049848D6-4748-C992-0608-D7D959050B30}"/>
                  </a:ext>
                </a:extLst>
              </p:cNvPr>
              <p:cNvSpPr/>
              <p:nvPr/>
            </p:nvSpPr>
            <p:spPr>
              <a:xfrm flipH="1">
                <a:off x="2295555" y="3408334"/>
                <a:ext cx="132975" cy="132975"/>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37" name="Oval 510">
                <a:extLst>
                  <a:ext uri="{FF2B5EF4-FFF2-40B4-BE49-F238E27FC236}">
                    <a16:creationId xmlns:a16="http://schemas.microsoft.com/office/drawing/2014/main" id="{3D1B5D23-2035-9465-7B43-690582E9DED9}"/>
                  </a:ext>
                </a:extLst>
              </p:cNvPr>
              <p:cNvSpPr/>
              <p:nvPr/>
            </p:nvSpPr>
            <p:spPr>
              <a:xfrm flipH="1">
                <a:off x="2299156" y="3713363"/>
                <a:ext cx="125774" cy="125775"/>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38" name="Oval 533">
                <a:extLst>
                  <a:ext uri="{FF2B5EF4-FFF2-40B4-BE49-F238E27FC236}">
                    <a16:creationId xmlns:a16="http://schemas.microsoft.com/office/drawing/2014/main" id="{0E7E274E-1DF8-9F27-A9D3-EDBC58C1533A}"/>
                  </a:ext>
                </a:extLst>
              </p:cNvPr>
              <p:cNvSpPr/>
              <p:nvPr/>
            </p:nvSpPr>
            <p:spPr>
              <a:xfrm flipH="1">
                <a:off x="2278424" y="3995382"/>
                <a:ext cx="161491" cy="161492"/>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39" name="Oval 546">
                <a:extLst>
                  <a:ext uri="{FF2B5EF4-FFF2-40B4-BE49-F238E27FC236}">
                    <a16:creationId xmlns:a16="http://schemas.microsoft.com/office/drawing/2014/main" id="{1201E8BA-C4B9-99C7-24AD-499747AD2228}"/>
                  </a:ext>
                </a:extLst>
              </p:cNvPr>
              <p:cNvSpPr/>
              <p:nvPr/>
            </p:nvSpPr>
            <p:spPr>
              <a:xfrm flipH="1">
                <a:off x="2314629" y="4328935"/>
                <a:ext cx="94827" cy="94827"/>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40" name="Oval 547">
                <a:extLst>
                  <a:ext uri="{FF2B5EF4-FFF2-40B4-BE49-F238E27FC236}">
                    <a16:creationId xmlns:a16="http://schemas.microsoft.com/office/drawing/2014/main" id="{6CFD5240-DE6A-68AC-AD22-0B5FE95BA13C}"/>
                  </a:ext>
                </a:extLst>
              </p:cNvPr>
              <p:cNvSpPr/>
              <p:nvPr/>
            </p:nvSpPr>
            <p:spPr>
              <a:xfrm flipH="1">
                <a:off x="1980772" y="4291573"/>
                <a:ext cx="155104" cy="155105"/>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41" name="Oval 504">
                <a:extLst>
                  <a:ext uri="{FF2B5EF4-FFF2-40B4-BE49-F238E27FC236}">
                    <a16:creationId xmlns:a16="http://schemas.microsoft.com/office/drawing/2014/main" id="{3BF0FA9B-C122-98F8-E0CB-34CD1E402B43}"/>
                  </a:ext>
                </a:extLst>
              </p:cNvPr>
              <p:cNvSpPr/>
              <p:nvPr/>
            </p:nvSpPr>
            <p:spPr>
              <a:xfrm flipH="1">
                <a:off x="1950442" y="3366940"/>
                <a:ext cx="215764" cy="215765"/>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42" name="Oval 511">
                <a:extLst>
                  <a:ext uri="{FF2B5EF4-FFF2-40B4-BE49-F238E27FC236}">
                    <a16:creationId xmlns:a16="http://schemas.microsoft.com/office/drawing/2014/main" id="{480BB34A-22C0-0082-CEEF-2D020033124B}"/>
                  </a:ext>
                </a:extLst>
              </p:cNvPr>
              <p:cNvSpPr/>
              <p:nvPr/>
            </p:nvSpPr>
            <p:spPr>
              <a:xfrm flipH="1">
                <a:off x="2010830" y="3728996"/>
                <a:ext cx="94827" cy="94827"/>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43" name="Oval 534">
                <a:extLst>
                  <a:ext uri="{FF2B5EF4-FFF2-40B4-BE49-F238E27FC236}">
                    <a16:creationId xmlns:a16="http://schemas.microsoft.com/office/drawing/2014/main" id="{76BA6028-A9DE-505E-12FA-7116122DADEE}"/>
                  </a:ext>
                </a:extLst>
              </p:cNvPr>
              <p:cNvSpPr/>
              <p:nvPr/>
            </p:nvSpPr>
            <p:spPr>
              <a:xfrm flipH="1">
                <a:off x="1985594" y="4010493"/>
                <a:ext cx="131269" cy="131270"/>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44" name="Oval 512">
                <a:extLst>
                  <a:ext uri="{FF2B5EF4-FFF2-40B4-BE49-F238E27FC236}">
                    <a16:creationId xmlns:a16="http://schemas.microsoft.com/office/drawing/2014/main" id="{A93D159D-8D5E-E8AD-E55B-152234213E0B}"/>
                  </a:ext>
                </a:extLst>
              </p:cNvPr>
              <p:cNvSpPr/>
              <p:nvPr/>
            </p:nvSpPr>
            <p:spPr>
              <a:xfrm flipH="1">
                <a:off x="1494498" y="3693466"/>
                <a:ext cx="163218" cy="163217"/>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145" name="Oval 535">
                <a:extLst>
                  <a:ext uri="{FF2B5EF4-FFF2-40B4-BE49-F238E27FC236}">
                    <a16:creationId xmlns:a16="http://schemas.microsoft.com/office/drawing/2014/main" id="{9AD79FE4-2021-A852-E9C8-3666D434A40C}"/>
                  </a:ext>
                </a:extLst>
              </p:cNvPr>
              <p:cNvSpPr/>
              <p:nvPr/>
            </p:nvSpPr>
            <p:spPr>
              <a:xfrm flipH="1">
                <a:off x="1528693" y="4028714"/>
                <a:ext cx="94827" cy="94827"/>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grpSp>
      </p:grpSp>
      <p:cxnSp>
        <p:nvCxnSpPr>
          <p:cNvPr id="146" name="Straight Arrow Connector 145">
            <a:extLst>
              <a:ext uri="{FF2B5EF4-FFF2-40B4-BE49-F238E27FC236}">
                <a16:creationId xmlns:a16="http://schemas.microsoft.com/office/drawing/2014/main" id="{1DA46A85-E8B8-DB4C-E312-A38AED1C107B}"/>
              </a:ext>
            </a:extLst>
          </p:cNvPr>
          <p:cNvCxnSpPr>
            <a:cxnSpLocks/>
          </p:cNvCxnSpPr>
          <p:nvPr/>
        </p:nvCxnSpPr>
        <p:spPr>
          <a:xfrm>
            <a:off x="1082888" y="4215913"/>
            <a:ext cx="0" cy="371692"/>
          </a:xfrm>
          <a:prstGeom prst="straightConnector1">
            <a:avLst/>
          </a:prstGeom>
          <a:ln w="19050">
            <a:solidFill>
              <a:schemeClr val="bg1">
                <a:lumMod val="50000"/>
              </a:schemeClr>
            </a:solidFill>
            <a:headEnd type="none" w="med" len="med"/>
            <a:tailEnd type="arrow" w="med" len="med"/>
          </a:ln>
        </p:spPr>
        <p:style>
          <a:lnRef idx="2">
            <a:schemeClr val="accent5"/>
          </a:lnRef>
          <a:fillRef idx="1">
            <a:schemeClr val="lt1"/>
          </a:fillRef>
          <a:effectRef idx="0">
            <a:schemeClr val="accent5"/>
          </a:effectRef>
          <a:fontRef idx="minor">
            <a:schemeClr val="dk1"/>
          </a:fontRef>
        </p:style>
      </p:cxnSp>
      <p:grpSp>
        <p:nvGrpSpPr>
          <p:cNvPr id="281" name="Group 280">
            <a:extLst>
              <a:ext uri="{FF2B5EF4-FFF2-40B4-BE49-F238E27FC236}">
                <a16:creationId xmlns:a16="http://schemas.microsoft.com/office/drawing/2014/main" id="{B8A00CBA-048F-C0C1-42E7-D9DE6ED89A12}"/>
              </a:ext>
            </a:extLst>
          </p:cNvPr>
          <p:cNvGrpSpPr/>
          <p:nvPr/>
        </p:nvGrpSpPr>
        <p:grpSpPr>
          <a:xfrm>
            <a:off x="495527" y="4658784"/>
            <a:ext cx="1807941" cy="1282949"/>
            <a:chOff x="375513" y="5039539"/>
            <a:chExt cx="1807941" cy="1628049"/>
          </a:xfrm>
        </p:grpSpPr>
        <p:sp>
          <p:nvSpPr>
            <p:cNvPr id="149" name="Rounded Rectangle 148">
              <a:extLst>
                <a:ext uri="{FF2B5EF4-FFF2-40B4-BE49-F238E27FC236}">
                  <a16:creationId xmlns:a16="http://schemas.microsoft.com/office/drawing/2014/main" id="{15B64B9D-1AB5-FFE6-EC67-1D2BF9166718}"/>
                </a:ext>
              </a:extLst>
            </p:cNvPr>
            <p:cNvSpPr/>
            <p:nvPr/>
          </p:nvSpPr>
          <p:spPr>
            <a:xfrm>
              <a:off x="375513" y="5039539"/>
              <a:ext cx="1807941" cy="369332"/>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dirty="0"/>
                <a:t>A: man’s best friend.</a:t>
              </a:r>
            </a:p>
          </p:txBody>
        </p:sp>
        <p:sp>
          <p:nvSpPr>
            <p:cNvPr id="152" name="Rounded Rectangle 151">
              <a:extLst>
                <a:ext uri="{FF2B5EF4-FFF2-40B4-BE49-F238E27FC236}">
                  <a16:creationId xmlns:a16="http://schemas.microsoft.com/office/drawing/2014/main" id="{46DC15F4-C5B2-E604-5A81-99E997F380E4}"/>
                </a:ext>
              </a:extLst>
            </p:cNvPr>
            <p:cNvSpPr/>
            <p:nvPr/>
          </p:nvSpPr>
          <p:spPr>
            <a:xfrm>
              <a:off x="375513" y="5467351"/>
              <a:ext cx="1807941" cy="36933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dirty="0"/>
                <a:t>B: a mammal.</a:t>
              </a:r>
            </a:p>
          </p:txBody>
        </p:sp>
        <p:sp>
          <p:nvSpPr>
            <p:cNvPr id="153" name="Rounded Rectangle 152">
              <a:extLst>
                <a:ext uri="{FF2B5EF4-FFF2-40B4-BE49-F238E27FC236}">
                  <a16:creationId xmlns:a16="http://schemas.microsoft.com/office/drawing/2014/main" id="{D6949F11-88E6-7F83-EC6E-36153BACC520}"/>
                </a:ext>
              </a:extLst>
            </p:cNvPr>
            <p:cNvSpPr/>
            <p:nvPr/>
          </p:nvSpPr>
          <p:spPr>
            <a:xfrm>
              <a:off x="375513" y="5883131"/>
              <a:ext cx="1807941" cy="369332"/>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dirty="0"/>
                <a:t>C: a type of fish.</a:t>
              </a:r>
            </a:p>
          </p:txBody>
        </p:sp>
        <p:sp>
          <p:nvSpPr>
            <p:cNvPr id="154" name="Rounded Rectangle 153">
              <a:extLst>
                <a:ext uri="{FF2B5EF4-FFF2-40B4-BE49-F238E27FC236}">
                  <a16:creationId xmlns:a16="http://schemas.microsoft.com/office/drawing/2014/main" id="{1B8FBC3C-91E6-9FF7-0841-F01B9517ED6E}"/>
                </a:ext>
              </a:extLst>
            </p:cNvPr>
            <p:cNvSpPr/>
            <p:nvPr/>
          </p:nvSpPr>
          <p:spPr>
            <a:xfrm>
              <a:off x="375513" y="6298256"/>
              <a:ext cx="1807941" cy="36933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dirty="0"/>
                <a:t>D: kept as a pet.</a:t>
              </a:r>
            </a:p>
          </p:txBody>
        </p:sp>
      </p:grpSp>
      <p:sp>
        <p:nvSpPr>
          <p:cNvPr id="160" name="Right Brace 159">
            <a:extLst>
              <a:ext uri="{FF2B5EF4-FFF2-40B4-BE49-F238E27FC236}">
                <a16:creationId xmlns:a16="http://schemas.microsoft.com/office/drawing/2014/main" id="{31E32B20-F81C-BD34-018F-D1E01296B674}"/>
              </a:ext>
            </a:extLst>
          </p:cNvPr>
          <p:cNvSpPr/>
          <p:nvPr/>
        </p:nvSpPr>
        <p:spPr>
          <a:xfrm>
            <a:off x="2361513" y="4658784"/>
            <a:ext cx="201136" cy="1282949"/>
          </a:xfrm>
          <a:prstGeom prst="rightBrac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63" name="Group 162">
            <a:extLst>
              <a:ext uri="{FF2B5EF4-FFF2-40B4-BE49-F238E27FC236}">
                <a16:creationId xmlns:a16="http://schemas.microsoft.com/office/drawing/2014/main" id="{ADCC59DE-1F49-E09E-DBB4-B180EB6D5010}"/>
              </a:ext>
            </a:extLst>
          </p:cNvPr>
          <p:cNvGrpSpPr/>
          <p:nvPr/>
        </p:nvGrpSpPr>
        <p:grpSpPr>
          <a:xfrm>
            <a:off x="2759976" y="5413871"/>
            <a:ext cx="498076" cy="527093"/>
            <a:chOff x="5027579" y="2989537"/>
            <a:chExt cx="1591248" cy="1683949"/>
          </a:xfrm>
        </p:grpSpPr>
        <p:sp>
          <p:nvSpPr>
            <p:cNvPr id="164" name="Rounded Rectangle 163">
              <a:extLst>
                <a:ext uri="{FF2B5EF4-FFF2-40B4-BE49-F238E27FC236}">
                  <a16:creationId xmlns:a16="http://schemas.microsoft.com/office/drawing/2014/main" id="{3E4721BB-A89F-BEF8-F06E-849200644E09}"/>
                </a:ext>
              </a:extLst>
            </p:cNvPr>
            <p:cNvSpPr/>
            <p:nvPr/>
          </p:nvSpPr>
          <p:spPr>
            <a:xfrm>
              <a:off x="5027579" y="2989537"/>
              <a:ext cx="1591248" cy="1683949"/>
            </a:xfrm>
            <a:prstGeom prst="roundRect">
              <a:avLst>
                <a:gd name="adj" fmla="val 8523"/>
              </a:avLst>
            </a:prstGeom>
            <a:solidFill>
              <a:srgbClr val="FFFFFF">
                <a:alpha val="76078"/>
              </a:srgbClr>
            </a:solidFill>
            <a:ln>
              <a:solidFill>
                <a:schemeClr val="tx1">
                  <a:lumMod val="65000"/>
                  <a:lumOff val="3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accent4">
                    <a:lumMod val="75000"/>
                  </a:schemeClr>
                </a:solidFill>
              </a:endParaRPr>
            </a:p>
          </p:txBody>
        </p:sp>
        <p:grpSp>
          <p:nvGrpSpPr>
            <p:cNvPr id="166" name="Group 165">
              <a:extLst>
                <a:ext uri="{FF2B5EF4-FFF2-40B4-BE49-F238E27FC236}">
                  <a16:creationId xmlns:a16="http://schemas.microsoft.com/office/drawing/2014/main" id="{56C7FB82-E49D-A1AF-286E-AF3E40DE98EB}"/>
                </a:ext>
              </a:extLst>
            </p:cNvPr>
            <p:cNvGrpSpPr/>
            <p:nvPr/>
          </p:nvGrpSpPr>
          <p:grpSpPr>
            <a:xfrm>
              <a:off x="5196462" y="3313664"/>
              <a:ext cx="1278633" cy="1079738"/>
              <a:chOff x="1494498" y="3366940"/>
              <a:chExt cx="1278633" cy="1079738"/>
            </a:xfrm>
            <a:solidFill>
              <a:schemeClr val="bg1">
                <a:lumMod val="75000"/>
              </a:schemeClr>
            </a:solidFill>
          </p:grpSpPr>
          <p:sp>
            <p:nvSpPr>
              <p:cNvPr id="167" name="Straight Connector 523">
                <a:extLst>
                  <a:ext uri="{FF2B5EF4-FFF2-40B4-BE49-F238E27FC236}">
                    <a16:creationId xmlns:a16="http://schemas.microsoft.com/office/drawing/2014/main" id="{B4E0BEF7-F8B0-6C41-4B02-FA2F9E6D58B0}"/>
                  </a:ext>
                </a:extLst>
              </p:cNvPr>
              <p:cNvSpPr/>
              <p:nvPr/>
            </p:nvSpPr>
            <p:spPr>
              <a:xfrm flipH="1">
                <a:off x="2097808" y="3775074"/>
                <a:ext cx="228372"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68" name="Straight Connector 524">
                <a:extLst>
                  <a:ext uri="{FF2B5EF4-FFF2-40B4-BE49-F238E27FC236}">
                    <a16:creationId xmlns:a16="http://schemas.microsoft.com/office/drawing/2014/main" id="{C78F8D24-07F2-4328-D64C-66A2BA4547AE}"/>
                  </a:ext>
                </a:extLst>
              </p:cNvPr>
              <p:cNvSpPr/>
              <p:nvPr/>
            </p:nvSpPr>
            <p:spPr>
              <a:xfrm flipH="1" flipV="1">
                <a:off x="1520348" y="3775074"/>
                <a:ext cx="509553"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69" name="Straight Connector 540">
                <a:extLst>
                  <a:ext uri="{FF2B5EF4-FFF2-40B4-BE49-F238E27FC236}">
                    <a16:creationId xmlns:a16="http://schemas.microsoft.com/office/drawing/2014/main" id="{A2301D44-8C13-5063-7607-D3D86B8B7C08}"/>
                  </a:ext>
                </a:extLst>
              </p:cNvPr>
              <p:cNvSpPr/>
              <p:nvPr/>
            </p:nvSpPr>
            <p:spPr>
              <a:xfrm flipH="1">
                <a:off x="2099090" y="4076128"/>
                <a:ext cx="231736"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70" name="Straight Connector 541">
                <a:extLst>
                  <a:ext uri="{FF2B5EF4-FFF2-40B4-BE49-F238E27FC236}">
                    <a16:creationId xmlns:a16="http://schemas.microsoft.com/office/drawing/2014/main" id="{FCDDFBA2-3CFE-D33E-6775-883E15E3381C}"/>
                  </a:ext>
                </a:extLst>
              </p:cNvPr>
              <p:cNvSpPr/>
              <p:nvPr/>
            </p:nvSpPr>
            <p:spPr>
              <a:xfrm flipH="1">
                <a:off x="1520348" y="4076128"/>
                <a:ext cx="509553"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71" name="Straight Connector 553">
                <a:extLst>
                  <a:ext uri="{FF2B5EF4-FFF2-40B4-BE49-F238E27FC236}">
                    <a16:creationId xmlns:a16="http://schemas.microsoft.com/office/drawing/2014/main" id="{7B1CDCAE-A130-7735-E454-0CE0BA87AEAB}"/>
                  </a:ext>
                </a:extLst>
              </p:cNvPr>
              <p:cNvSpPr/>
              <p:nvPr/>
            </p:nvSpPr>
            <p:spPr>
              <a:xfrm flipH="1">
                <a:off x="2096433" y="4377989"/>
                <a:ext cx="231121"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72" name="Straight Connector 565">
                <a:extLst>
                  <a:ext uri="{FF2B5EF4-FFF2-40B4-BE49-F238E27FC236}">
                    <a16:creationId xmlns:a16="http://schemas.microsoft.com/office/drawing/2014/main" id="{A4A0B067-F6FF-D785-D002-20C99453ECF8}"/>
                  </a:ext>
                </a:extLst>
              </p:cNvPr>
              <p:cNvSpPr/>
              <p:nvPr/>
            </p:nvSpPr>
            <p:spPr>
              <a:xfrm flipV="1">
                <a:off x="2099090" y="3473990"/>
                <a:ext cx="230352" cy="60452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73" name="Straight Connector 566">
                <a:extLst>
                  <a:ext uri="{FF2B5EF4-FFF2-40B4-BE49-F238E27FC236}">
                    <a16:creationId xmlns:a16="http://schemas.microsoft.com/office/drawing/2014/main" id="{4FF3D476-4352-6AF7-25ED-C7568B9F2EFA}"/>
                  </a:ext>
                </a:extLst>
              </p:cNvPr>
              <p:cNvSpPr/>
              <p:nvPr/>
            </p:nvSpPr>
            <p:spPr>
              <a:xfrm flipV="1">
                <a:off x="2100399" y="3776126"/>
                <a:ext cx="227332" cy="602242"/>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74" name="Straight Connector 567">
                <a:extLst>
                  <a:ext uri="{FF2B5EF4-FFF2-40B4-BE49-F238E27FC236}">
                    <a16:creationId xmlns:a16="http://schemas.microsoft.com/office/drawing/2014/main" id="{A01008F0-0202-C25B-4FA6-CE78C5CB9EE5}"/>
                  </a:ext>
                </a:extLst>
              </p:cNvPr>
              <p:cNvSpPr/>
              <p:nvPr/>
            </p:nvSpPr>
            <p:spPr>
              <a:xfrm flipV="1">
                <a:off x="1657715" y="3475194"/>
                <a:ext cx="372185" cy="300394"/>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75" name="Straight Connector 568">
                <a:extLst>
                  <a:ext uri="{FF2B5EF4-FFF2-40B4-BE49-F238E27FC236}">
                    <a16:creationId xmlns:a16="http://schemas.microsoft.com/office/drawing/2014/main" id="{49E44028-FB2E-AE6D-4D02-1DB18A9B47A3}"/>
                  </a:ext>
                </a:extLst>
              </p:cNvPr>
              <p:cNvSpPr/>
              <p:nvPr/>
            </p:nvSpPr>
            <p:spPr>
              <a:xfrm flipV="1">
                <a:off x="1623519" y="3474020"/>
                <a:ext cx="406382" cy="601005"/>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76" name="Straight Connector 569">
                <a:extLst>
                  <a:ext uri="{FF2B5EF4-FFF2-40B4-BE49-F238E27FC236}">
                    <a16:creationId xmlns:a16="http://schemas.microsoft.com/office/drawing/2014/main" id="{30B45DF6-E035-93DA-3481-B69620814A84}"/>
                  </a:ext>
                </a:extLst>
              </p:cNvPr>
              <p:cNvSpPr/>
              <p:nvPr/>
            </p:nvSpPr>
            <p:spPr>
              <a:xfrm flipV="1">
                <a:off x="1631864" y="3775042"/>
                <a:ext cx="398036" cy="301053"/>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77" name="Straight Connector 580">
                <a:extLst>
                  <a:ext uri="{FF2B5EF4-FFF2-40B4-BE49-F238E27FC236}">
                    <a16:creationId xmlns:a16="http://schemas.microsoft.com/office/drawing/2014/main" id="{E98F1167-32BB-C58A-0614-BBE08A26129B}"/>
                  </a:ext>
                </a:extLst>
              </p:cNvPr>
              <p:cNvSpPr/>
              <p:nvPr/>
            </p:nvSpPr>
            <p:spPr>
              <a:xfrm flipH="1" flipV="1">
                <a:off x="1664928" y="3775587"/>
                <a:ext cx="364194" cy="299977"/>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78" name="Straight Connector 581">
                <a:extLst>
                  <a:ext uri="{FF2B5EF4-FFF2-40B4-BE49-F238E27FC236}">
                    <a16:creationId xmlns:a16="http://schemas.microsoft.com/office/drawing/2014/main" id="{5729D40B-7E86-F5A4-9FDA-FC968BEA1762}"/>
                  </a:ext>
                </a:extLst>
              </p:cNvPr>
              <p:cNvSpPr/>
              <p:nvPr/>
            </p:nvSpPr>
            <p:spPr>
              <a:xfrm flipH="1" flipV="1">
                <a:off x="1623519" y="4076095"/>
                <a:ext cx="406381" cy="301087"/>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79" name="Straight Connector 582">
                <a:extLst>
                  <a:ext uri="{FF2B5EF4-FFF2-40B4-BE49-F238E27FC236}">
                    <a16:creationId xmlns:a16="http://schemas.microsoft.com/office/drawing/2014/main" id="{EDB4CF31-8C0F-50B5-3F79-831CA993EB0E}"/>
                  </a:ext>
                </a:extLst>
              </p:cNvPr>
              <p:cNvSpPr/>
              <p:nvPr/>
            </p:nvSpPr>
            <p:spPr>
              <a:xfrm flipH="1" flipV="1">
                <a:off x="1661301" y="3775584"/>
                <a:ext cx="368600" cy="60258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0" name="Straight Connector 583">
                <a:extLst>
                  <a:ext uri="{FF2B5EF4-FFF2-40B4-BE49-F238E27FC236}">
                    <a16:creationId xmlns:a16="http://schemas.microsoft.com/office/drawing/2014/main" id="{0BF4EEE2-034C-9EEA-4511-1FF19C65313A}"/>
                  </a:ext>
                </a:extLst>
              </p:cNvPr>
              <p:cNvSpPr/>
              <p:nvPr/>
            </p:nvSpPr>
            <p:spPr>
              <a:xfrm flipV="1">
                <a:off x="2100400" y="3474316"/>
                <a:ext cx="227434" cy="300435"/>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1" name="Straight Connector 584">
                <a:extLst>
                  <a:ext uri="{FF2B5EF4-FFF2-40B4-BE49-F238E27FC236}">
                    <a16:creationId xmlns:a16="http://schemas.microsoft.com/office/drawing/2014/main" id="{A83F7CDE-994D-C2ED-44F6-415C2CAAEFC5}"/>
                  </a:ext>
                </a:extLst>
              </p:cNvPr>
              <p:cNvSpPr/>
              <p:nvPr/>
            </p:nvSpPr>
            <p:spPr>
              <a:xfrm flipV="1">
                <a:off x="2099090" y="3473990"/>
                <a:ext cx="231736" cy="90319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2" name="Straight Connector 585">
                <a:extLst>
                  <a:ext uri="{FF2B5EF4-FFF2-40B4-BE49-F238E27FC236}">
                    <a16:creationId xmlns:a16="http://schemas.microsoft.com/office/drawing/2014/main" id="{6065B261-6410-4947-1B07-A1292E58FA75}"/>
                  </a:ext>
                </a:extLst>
              </p:cNvPr>
              <p:cNvSpPr/>
              <p:nvPr/>
            </p:nvSpPr>
            <p:spPr>
              <a:xfrm>
                <a:off x="2100317" y="3475194"/>
                <a:ext cx="226531" cy="298678"/>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3" name="Straight Connector 586">
                <a:extLst>
                  <a:ext uri="{FF2B5EF4-FFF2-40B4-BE49-F238E27FC236}">
                    <a16:creationId xmlns:a16="http://schemas.microsoft.com/office/drawing/2014/main" id="{D252FA1D-5EF1-CFF2-6AC3-CAC53B405987}"/>
                  </a:ext>
                </a:extLst>
              </p:cNvPr>
              <p:cNvSpPr/>
              <p:nvPr/>
            </p:nvSpPr>
            <p:spPr>
              <a:xfrm flipV="1">
                <a:off x="2099090" y="3775369"/>
                <a:ext cx="227186" cy="300433"/>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4" name="Straight Connector 587">
                <a:extLst>
                  <a:ext uri="{FF2B5EF4-FFF2-40B4-BE49-F238E27FC236}">
                    <a16:creationId xmlns:a16="http://schemas.microsoft.com/office/drawing/2014/main" id="{4781A038-9289-3D71-9649-4583F489C3D7}"/>
                  </a:ext>
                </a:extLst>
              </p:cNvPr>
              <p:cNvSpPr/>
              <p:nvPr/>
            </p:nvSpPr>
            <p:spPr>
              <a:xfrm>
                <a:off x="2100397" y="3474020"/>
                <a:ext cx="227334" cy="602243"/>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5" name="Straight Connector 588">
                <a:extLst>
                  <a:ext uri="{FF2B5EF4-FFF2-40B4-BE49-F238E27FC236}">
                    <a16:creationId xmlns:a16="http://schemas.microsoft.com/office/drawing/2014/main" id="{540477E1-2B84-0C8F-4ECC-540A137E9846}"/>
                  </a:ext>
                </a:extLst>
              </p:cNvPr>
              <p:cNvSpPr/>
              <p:nvPr/>
            </p:nvSpPr>
            <p:spPr>
              <a:xfrm>
                <a:off x="2100417" y="3471025"/>
                <a:ext cx="227289" cy="907426"/>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6" name="Straight Connector 589">
                <a:extLst>
                  <a:ext uri="{FF2B5EF4-FFF2-40B4-BE49-F238E27FC236}">
                    <a16:creationId xmlns:a16="http://schemas.microsoft.com/office/drawing/2014/main" id="{F98E8CCA-3416-7B33-E3AD-64CC5060DE7C}"/>
                  </a:ext>
                </a:extLst>
              </p:cNvPr>
              <p:cNvSpPr/>
              <p:nvPr/>
            </p:nvSpPr>
            <p:spPr>
              <a:xfrm>
                <a:off x="2099659" y="3775042"/>
                <a:ext cx="227188" cy="301086"/>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7" name="Straight Connector 590">
                <a:extLst>
                  <a:ext uri="{FF2B5EF4-FFF2-40B4-BE49-F238E27FC236}">
                    <a16:creationId xmlns:a16="http://schemas.microsoft.com/office/drawing/2014/main" id="{BBEA796F-26DD-038C-94D3-411EAE5F1CB4}"/>
                  </a:ext>
                </a:extLst>
              </p:cNvPr>
              <p:cNvSpPr/>
              <p:nvPr/>
            </p:nvSpPr>
            <p:spPr>
              <a:xfrm>
                <a:off x="2099057" y="3774019"/>
                <a:ext cx="228672" cy="604352"/>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8" name="Straight Connector 591">
                <a:extLst>
                  <a:ext uri="{FF2B5EF4-FFF2-40B4-BE49-F238E27FC236}">
                    <a16:creationId xmlns:a16="http://schemas.microsoft.com/office/drawing/2014/main" id="{1AE075B7-525E-E01E-856E-9F7245013FFC}"/>
                  </a:ext>
                </a:extLst>
              </p:cNvPr>
              <p:cNvSpPr/>
              <p:nvPr/>
            </p:nvSpPr>
            <p:spPr>
              <a:xfrm>
                <a:off x="2100275" y="4076652"/>
                <a:ext cx="227557" cy="301533"/>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9" name="Straight Connector 592">
                <a:extLst>
                  <a:ext uri="{FF2B5EF4-FFF2-40B4-BE49-F238E27FC236}">
                    <a16:creationId xmlns:a16="http://schemas.microsoft.com/office/drawing/2014/main" id="{C7FFF017-B3F4-6A59-9780-8C13B312B39F}"/>
                  </a:ext>
                </a:extLst>
              </p:cNvPr>
              <p:cNvSpPr/>
              <p:nvPr/>
            </p:nvSpPr>
            <p:spPr>
              <a:xfrm flipH="1">
                <a:off x="2096813" y="4075128"/>
                <a:ext cx="231022" cy="303054"/>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90" name="Straight Connector 523">
                <a:extLst>
                  <a:ext uri="{FF2B5EF4-FFF2-40B4-BE49-F238E27FC236}">
                    <a16:creationId xmlns:a16="http://schemas.microsoft.com/office/drawing/2014/main" id="{14D61FB0-D549-97A8-48AC-18FFB6B92E6B}"/>
                  </a:ext>
                </a:extLst>
              </p:cNvPr>
              <p:cNvSpPr/>
              <p:nvPr/>
            </p:nvSpPr>
            <p:spPr>
              <a:xfrm flipH="1">
                <a:off x="2397808" y="3774972"/>
                <a:ext cx="228372"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91" name="Straight Connector 540">
                <a:extLst>
                  <a:ext uri="{FF2B5EF4-FFF2-40B4-BE49-F238E27FC236}">
                    <a16:creationId xmlns:a16="http://schemas.microsoft.com/office/drawing/2014/main" id="{799A41AF-3275-DC74-48CD-23558D409D54}"/>
                  </a:ext>
                </a:extLst>
              </p:cNvPr>
              <p:cNvSpPr/>
              <p:nvPr/>
            </p:nvSpPr>
            <p:spPr>
              <a:xfrm flipH="1">
                <a:off x="2399089" y="4076026"/>
                <a:ext cx="231737"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92" name="Straight Connector 566">
                <a:extLst>
                  <a:ext uri="{FF2B5EF4-FFF2-40B4-BE49-F238E27FC236}">
                    <a16:creationId xmlns:a16="http://schemas.microsoft.com/office/drawing/2014/main" id="{83373174-7041-70EB-89D0-D4A2FF461503}"/>
                  </a:ext>
                </a:extLst>
              </p:cNvPr>
              <p:cNvSpPr/>
              <p:nvPr/>
            </p:nvSpPr>
            <p:spPr>
              <a:xfrm flipV="1">
                <a:off x="2400399" y="3776024"/>
                <a:ext cx="227332" cy="602242"/>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93" name="Straight Connector 585">
                <a:extLst>
                  <a:ext uri="{FF2B5EF4-FFF2-40B4-BE49-F238E27FC236}">
                    <a16:creationId xmlns:a16="http://schemas.microsoft.com/office/drawing/2014/main" id="{853576FF-2DAC-9A0E-63BB-3059612CB0F6}"/>
                  </a:ext>
                </a:extLst>
              </p:cNvPr>
              <p:cNvSpPr/>
              <p:nvPr/>
            </p:nvSpPr>
            <p:spPr>
              <a:xfrm>
                <a:off x="2400316" y="3475092"/>
                <a:ext cx="226531" cy="298678"/>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94" name="Straight Connector 586">
                <a:extLst>
                  <a:ext uri="{FF2B5EF4-FFF2-40B4-BE49-F238E27FC236}">
                    <a16:creationId xmlns:a16="http://schemas.microsoft.com/office/drawing/2014/main" id="{39F1C5A0-10A6-3989-1EF8-DAB06FD534D5}"/>
                  </a:ext>
                </a:extLst>
              </p:cNvPr>
              <p:cNvSpPr/>
              <p:nvPr/>
            </p:nvSpPr>
            <p:spPr>
              <a:xfrm flipV="1">
                <a:off x="2399089" y="3775267"/>
                <a:ext cx="227186" cy="300434"/>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95" name="Straight Connector 587">
                <a:extLst>
                  <a:ext uri="{FF2B5EF4-FFF2-40B4-BE49-F238E27FC236}">
                    <a16:creationId xmlns:a16="http://schemas.microsoft.com/office/drawing/2014/main" id="{4BC6F77B-E319-B1A7-096F-1780A323AFD1}"/>
                  </a:ext>
                </a:extLst>
              </p:cNvPr>
              <p:cNvSpPr/>
              <p:nvPr/>
            </p:nvSpPr>
            <p:spPr>
              <a:xfrm>
                <a:off x="2400397" y="3473918"/>
                <a:ext cx="227333" cy="602244"/>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96" name="Straight Connector 589">
                <a:extLst>
                  <a:ext uri="{FF2B5EF4-FFF2-40B4-BE49-F238E27FC236}">
                    <a16:creationId xmlns:a16="http://schemas.microsoft.com/office/drawing/2014/main" id="{0CE63304-F067-7458-6983-7E68412AC555}"/>
                  </a:ext>
                </a:extLst>
              </p:cNvPr>
              <p:cNvSpPr/>
              <p:nvPr/>
            </p:nvSpPr>
            <p:spPr>
              <a:xfrm>
                <a:off x="2399658" y="3774941"/>
                <a:ext cx="227189" cy="301085"/>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97" name="Straight Connector 592">
                <a:extLst>
                  <a:ext uri="{FF2B5EF4-FFF2-40B4-BE49-F238E27FC236}">
                    <a16:creationId xmlns:a16="http://schemas.microsoft.com/office/drawing/2014/main" id="{FF038078-F395-8EEB-DAF1-467AF63FE5E7}"/>
                  </a:ext>
                </a:extLst>
              </p:cNvPr>
              <p:cNvSpPr/>
              <p:nvPr/>
            </p:nvSpPr>
            <p:spPr>
              <a:xfrm flipH="1">
                <a:off x="2396812" y="4075026"/>
                <a:ext cx="231023" cy="303054"/>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98" name="Oval 509">
                <a:extLst>
                  <a:ext uri="{FF2B5EF4-FFF2-40B4-BE49-F238E27FC236}">
                    <a16:creationId xmlns:a16="http://schemas.microsoft.com/office/drawing/2014/main" id="{51848D6F-DE19-606E-092E-1F1256E136E1}"/>
                  </a:ext>
                </a:extLst>
              </p:cNvPr>
              <p:cNvSpPr/>
              <p:nvPr/>
            </p:nvSpPr>
            <p:spPr>
              <a:xfrm flipH="1">
                <a:off x="2566649" y="3673009"/>
                <a:ext cx="206482" cy="206482"/>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199" name="Oval 532">
                <a:extLst>
                  <a:ext uri="{FF2B5EF4-FFF2-40B4-BE49-F238E27FC236}">
                    <a16:creationId xmlns:a16="http://schemas.microsoft.com/office/drawing/2014/main" id="{373659E6-6B24-6A5D-D8C0-D2F62545D45A}"/>
                  </a:ext>
                </a:extLst>
              </p:cNvPr>
              <p:cNvSpPr/>
              <p:nvPr/>
            </p:nvSpPr>
            <p:spPr>
              <a:xfrm flipH="1">
                <a:off x="2612830" y="4019068"/>
                <a:ext cx="114120" cy="114120"/>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200" name="Oval 503">
                <a:extLst>
                  <a:ext uri="{FF2B5EF4-FFF2-40B4-BE49-F238E27FC236}">
                    <a16:creationId xmlns:a16="http://schemas.microsoft.com/office/drawing/2014/main" id="{31C72F7A-BB5B-78BC-7B40-2A711D19EA36}"/>
                  </a:ext>
                </a:extLst>
              </p:cNvPr>
              <p:cNvSpPr/>
              <p:nvPr/>
            </p:nvSpPr>
            <p:spPr>
              <a:xfrm flipH="1">
                <a:off x="2295555" y="3408334"/>
                <a:ext cx="132975" cy="132975"/>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201" name="Oval 510">
                <a:extLst>
                  <a:ext uri="{FF2B5EF4-FFF2-40B4-BE49-F238E27FC236}">
                    <a16:creationId xmlns:a16="http://schemas.microsoft.com/office/drawing/2014/main" id="{4E8F1561-6A10-4FA4-E0AE-303667F6960D}"/>
                  </a:ext>
                </a:extLst>
              </p:cNvPr>
              <p:cNvSpPr/>
              <p:nvPr/>
            </p:nvSpPr>
            <p:spPr>
              <a:xfrm flipH="1">
                <a:off x="2299156" y="3713363"/>
                <a:ext cx="125774" cy="125775"/>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202" name="Oval 533">
                <a:extLst>
                  <a:ext uri="{FF2B5EF4-FFF2-40B4-BE49-F238E27FC236}">
                    <a16:creationId xmlns:a16="http://schemas.microsoft.com/office/drawing/2014/main" id="{D17C03D3-4D31-DA32-CCF7-B5CF9BCAEBDB}"/>
                  </a:ext>
                </a:extLst>
              </p:cNvPr>
              <p:cNvSpPr/>
              <p:nvPr/>
            </p:nvSpPr>
            <p:spPr>
              <a:xfrm flipH="1">
                <a:off x="2278424" y="3995382"/>
                <a:ext cx="161491" cy="161492"/>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203" name="Oval 546">
                <a:extLst>
                  <a:ext uri="{FF2B5EF4-FFF2-40B4-BE49-F238E27FC236}">
                    <a16:creationId xmlns:a16="http://schemas.microsoft.com/office/drawing/2014/main" id="{BF93DC1B-8834-0376-AC89-C4370CBD6A05}"/>
                  </a:ext>
                </a:extLst>
              </p:cNvPr>
              <p:cNvSpPr/>
              <p:nvPr/>
            </p:nvSpPr>
            <p:spPr>
              <a:xfrm flipH="1">
                <a:off x="2314629" y="4328935"/>
                <a:ext cx="94827" cy="94827"/>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204" name="Oval 547">
                <a:extLst>
                  <a:ext uri="{FF2B5EF4-FFF2-40B4-BE49-F238E27FC236}">
                    <a16:creationId xmlns:a16="http://schemas.microsoft.com/office/drawing/2014/main" id="{D9253C1A-1097-5AF8-5E02-17A59A0AA6B1}"/>
                  </a:ext>
                </a:extLst>
              </p:cNvPr>
              <p:cNvSpPr/>
              <p:nvPr/>
            </p:nvSpPr>
            <p:spPr>
              <a:xfrm flipH="1">
                <a:off x="1980772" y="4291573"/>
                <a:ext cx="155104" cy="155105"/>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205" name="Oval 504">
                <a:extLst>
                  <a:ext uri="{FF2B5EF4-FFF2-40B4-BE49-F238E27FC236}">
                    <a16:creationId xmlns:a16="http://schemas.microsoft.com/office/drawing/2014/main" id="{4A5C068A-1A7F-6778-9815-403DFF0D2AF0}"/>
                  </a:ext>
                </a:extLst>
              </p:cNvPr>
              <p:cNvSpPr/>
              <p:nvPr/>
            </p:nvSpPr>
            <p:spPr>
              <a:xfrm flipH="1">
                <a:off x="1950442" y="3366940"/>
                <a:ext cx="215764" cy="215765"/>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206" name="Oval 511">
                <a:extLst>
                  <a:ext uri="{FF2B5EF4-FFF2-40B4-BE49-F238E27FC236}">
                    <a16:creationId xmlns:a16="http://schemas.microsoft.com/office/drawing/2014/main" id="{ACDBC85E-43C8-2416-04FF-9F4D49253074}"/>
                  </a:ext>
                </a:extLst>
              </p:cNvPr>
              <p:cNvSpPr/>
              <p:nvPr/>
            </p:nvSpPr>
            <p:spPr>
              <a:xfrm flipH="1">
                <a:off x="2010830" y="3728996"/>
                <a:ext cx="94827" cy="94827"/>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207" name="Oval 534">
                <a:extLst>
                  <a:ext uri="{FF2B5EF4-FFF2-40B4-BE49-F238E27FC236}">
                    <a16:creationId xmlns:a16="http://schemas.microsoft.com/office/drawing/2014/main" id="{25552443-1119-0224-CFE8-69614BBE3AFC}"/>
                  </a:ext>
                </a:extLst>
              </p:cNvPr>
              <p:cNvSpPr/>
              <p:nvPr/>
            </p:nvSpPr>
            <p:spPr>
              <a:xfrm flipH="1">
                <a:off x="1985594" y="4010493"/>
                <a:ext cx="131269" cy="131270"/>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208" name="Oval 512">
                <a:extLst>
                  <a:ext uri="{FF2B5EF4-FFF2-40B4-BE49-F238E27FC236}">
                    <a16:creationId xmlns:a16="http://schemas.microsoft.com/office/drawing/2014/main" id="{9DC28CA4-FDD9-B269-1B22-305F2E02FF7B}"/>
                  </a:ext>
                </a:extLst>
              </p:cNvPr>
              <p:cNvSpPr/>
              <p:nvPr/>
            </p:nvSpPr>
            <p:spPr>
              <a:xfrm flipH="1">
                <a:off x="1494498" y="3693466"/>
                <a:ext cx="163218" cy="163217"/>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209" name="Oval 535">
                <a:extLst>
                  <a:ext uri="{FF2B5EF4-FFF2-40B4-BE49-F238E27FC236}">
                    <a16:creationId xmlns:a16="http://schemas.microsoft.com/office/drawing/2014/main" id="{4AE7AA71-0908-209E-4711-A9F2D2CB3A63}"/>
                  </a:ext>
                </a:extLst>
              </p:cNvPr>
              <p:cNvSpPr/>
              <p:nvPr/>
            </p:nvSpPr>
            <p:spPr>
              <a:xfrm flipH="1">
                <a:off x="1528693" y="4028714"/>
                <a:ext cx="94827" cy="94827"/>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grpSp>
      </p:grpSp>
      <p:grpSp>
        <p:nvGrpSpPr>
          <p:cNvPr id="212" name="Group 211">
            <a:extLst>
              <a:ext uri="{FF2B5EF4-FFF2-40B4-BE49-F238E27FC236}">
                <a16:creationId xmlns:a16="http://schemas.microsoft.com/office/drawing/2014/main" id="{8AD9470B-799F-E467-8F35-E10FBD1E391C}"/>
              </a:ext>
            </a:extLst>
          </p:cNvPr>
          <p:cNvGrpSpPr/>
          <p:nvPr/>
        </p:nvGrpSpPr>
        <p:grpSpPr>
          <a:xfrm>
            <a:off x="2812925" y="4614524"/>
            <a:ext cx="322372" cy="409757"/>
            <a:chOff x="4249234" y="5080248"/>
            <a:chExt cx="707286" cy="899010"/>
          </a:xfrm>
        </p:grpSpPr>
        <p:sp>
          <p:nvSpPr>
            <p:cNvPr id="161" name="Oval 160">
              <a:extLst>
                <a:ext uri="{FF2B5EF4-FFF2-40B4-BE49-F238E27FC236}">
                  <a16:creationId xmlns:a16="http://schemas.microsoft.com/office/drawing/2014/main" id="{D03893C9-1383-BFB5-EE5B-96AE73FFF73D}"/>
                </a:ext>
              </a:extLst>
            </p:cNvPr>
            <p:cNvSpPr/>
            <p:nvPr/>
          </p:nvSpPr>
          <p:spPr>
            <a:xfrm>
              <a:off x="4357457" y="5080248"/>
              <a:ext cx="487673" cy="487673"/>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ound Same Side Corner Rectangle 209">
              <a:extLst>
                <a:ext uri="{FF2B5EF4-FFF2-40B4-BE49-F238E27FC236}">
                  <a16:creationId xmlns:a16="http://schemas.microsoft.com/office/drawing/2014/main" id="{107FB2A5-2B83-D92F-9E68-A2D75AD81FD8}"/>
                </a:ext>
              </a:extLst>
            </p:cNvPr>
            <p:cNvSpPr/>
            <p:nvPr/>
          </p:nvSpPr>
          <p:spPr>
            <a:xfrm>
              <a:off x="4249234" y="5539671"/>
              <a:ext cx="707286" cy="439587"/>
            </a:xfrm>
            <a:prstGeom prst="round2Same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TextBox 210">
            <a:extLst>
              <a:ext uri="{FF2B5EF4-FFF2-40B4-BE49-F238E27FC236}">
                <a16:creationId xmlns:a16="http://schemas.microsoft.com/office/drawing/2014/main" id="{866E4406-B1D7-F077-102F-4A0E9B1F63BF}"/>
              </a:ext>
            </a:extLst>
          </p:cNvPr>
          <p:cNvSpPr txBox="1"/>
          <p:nvPr/>
        </p:nvSpPr>
        <p:spPr>
          <a:xfrm>
            <a:off x="3266460" y="4739675"/>
            <a:ext cx="668772" cy="307777"/>
          </a:xfrm>
          <a:prstGeom prst="rect">
            <a:avLst/>
          </a:prstGeom>
          <a:noFill/>
        </p:spPr>
        <p:txBody>
          <a:bodyPr wrap="square" rtlCol="0">
            <a:spAutoFit/>
          </a:bodyPr>
          <a:lstStyle/>
          <a:p>
            <a:r>
              <a:rPr lang="en-US" sz="1400" dirty="0">
                <a:solidFill>
                  <a:schemeClr val="bg1">
                    <a:lumMod val="50000"/>
                  </a:schemeClr>
                </a:solidFill>
              </a:rPr>
              <a:t>RLHF</a:t>
            </a:r>
          </a:p>
        </p:txBody>
      </p:sp>
      <p:sp>
        <p:nvSpPr>
          <p:cNvPr id="213" name="TextBox 212">
            <a:extLst>
              <a:ext uri="{FF2B5EF4-FFF2-40B4-BE49-F238E27FC236}">
                <a16:creationId xmlns:a16="http://schemas.microsoft.com/office/drawing/2014/main" id="{20C71018-9AEF-2475-8DFC-90B8FEFCD5F5}"/>
              </a:ext>
            </a:extLst>
          </p:cNvPr>
          <p:cNvSpPr txBox="1"/>
          <p:nvPr/>
        </p:nvSpPr>
        <p:spPr>
          <a:xfrm>
            <a:off x="3263784" y="5534045"/>
            <a:ext cx="586583" cy="307777"/>
          </a:xfrm>
          <a:prstGeom prst="rect">
            <a:avLst/>
          </a:prstGeom>
          <a:noFill/>
        </p:spPr>
        <p:txBody>
          <a:bodyPr wrap="square" rtlCol="0">
            <a:spAutoFit/>
          </a:bodyPr>
          <a:lstStyle/>
          <a:p>
            <a:r>
              <a:rPr lang="en-US" sz="1400" dirty="0">
                <a:solidFill>
                  <a:schemeClr val="bg1">
                    <a:lumMod val="50000"/>
                  </a:schemeClr>
                </a:solidFill>
              </a:rPr>
              <a:t>RLAIF</a:t>
            </a:r>
          </a:p>
        </p:txBody>
      </p:sp>
      <p:grpSp>
        <p:nvGrpSpPr>
          <p:cNvPr id="319" name="Group 318">
            <a:extLst>
              <a:ext uri="{FF2B5EF4-FFF2-40B4-BE49-F238E27FC236}">
                <a16:creationId xmlns:a16="http://schemas.microsoft.com/office/drawing/2014/main" id="{C1C7B3AB-53E5-8777-CF25-B3C59FDB0EA8}"/>
              </a:ext>
            </a:extLst>
          </p:cNvPr>
          <p:cNvGrpSpPr/>
          <p:nvPr/>
        </p:nvGrpSpPr>
        <p:grpSpPr>
          <a:xfrm>
            <a:off x="2706618" y="3649061"/>
            <a:ext cx="1436539" cy="277001"/>
            <a:chOff x="3331113" y="3451402"/>
            <a:chExt cx="2214431" cy="426999"/>
          </a:xfrm>
        </p:grpSpPr>
        <p:sp>
          <p:nvSpPr>
            <p:cNvPr id="156" name="Rounded Rectangle 155">
              <a:extLst>
                <a:ext uri="{FF2B5EF4-FFF2-40B4-BE49-F238E27FC236}">
                  <a16:creationId xmlns:a16="http://schemas.microsoft.com/office/drawing/2014/main" id="{73943375-14FB-0E93-756D-A4200BD41E03}"/>
                </a:ext>
              </a:extLst>
            </p:cNvPr>
            <p:cNvSpPr/>
            <p:nvPr/>
          </p:nvSpPr>
          <p:spPr>
            <a:xfrm>
              <a:off x="3331113" y="3486108"/>
              <a:ext cx="393739" cy="369332"/>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50" dirty="0"/>
                <a:t>A</a:t>
              </a:r>
            </a:p>
          </p:txBody>
        </p:sp>
        <p:sp>
          <p:nvSpPr>
            <p:cNvPr id="157" name="Rounded Rectangle 156">
              <a:extLst>
                <a:ext uri="{FF2B5EF4-FFF2-40B4-BE49-F238E27FC236}">
                  <a16:creationId xmlns:a16="http://schemas.microsoft.com/office/drawing/2014/main" id="{B2C29486-BA62-1AA0-48E2-71B33F752938}"/>
                </a:ext>
              </a:extLst>
            </p:cNvPr>
            <p:cNvSpPr/>
            <p:nvPr/>
          </p:nvSpPr>
          <p:spPr>
            <a:xfrm>
              <a:off x="3936069" y="3486108"/>
              <a:ext cx="393739" cy="36933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50" dirty="0"/>
                <a:t>B</a:t>
              </a:r>
            </a:p>
          </p:txBody>
        </p:sp>
        <p:sp>
          <p:nvSpPr>
            <p:cNvPr id="158" name="Rounded Rectangle 157">
              <a:extLst>
                <a:ext uri="{FF2B5EF4-FFF2-40B4-BE49-F238E27FC236}">
                  <a16:creationId xmlns:a16="http://schemas.microsoft.com/office/drawing/2014/main" id="{29B89D82-8459-84A6-9B2C-4D88DC6D1BEA}"/>
                </a:ext>
              </a:extLst>
            </p:cNvPr>
            <p:cNvSpPr/>
            <p:nvPr/>
          </p:nvSpPr>
          <p:spPr>
            <a:xfrm>
              <a:off x="5151805" y="3486108"/>
              <a:ext cx="393739" cy="369332"/>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50" dirty="0"/>
                <a:t>C</a:t>
              </a:r>
            </a:p>
          </p:txBody>
        </p:sp>
        <p:sp>
          <p:nvSpPr>
            <p:cNvPr id="159" name="Rounded Rectangle 158">
              <a:extLst>
                <a:ext uri="{FF2B5EF4-FFF2-40B4-BE49-F238E27FC236}">
                  <a16:creationId xmlns:a16="http://schemas.microsoft.com/office/drawing/2014/main" id="{B43BC0F4-5D2D-022D-2255-8B02334FDA21}"/>
                </a:ext>
              </a:extLst>
            </p:cNvPr>
            <p:cNvSpPr/>
            <p:nvPr/>
          </p:nvSpPr>
          <p:spPr>
            <a:xfrm>
              <a:off x="4548563" y="3486108"/>
              <a:ext cx="393739" cy="36933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50" dirty="0"/>
                <a:t>D</a:t>
              </a:r>
            </a:p>
          </p:txBody>
        </p:sp>
        <p:sp>
          <p:nvSpPr>
            <p:cNvPr id="214" name="TextBox 213">
              <a:extLst>
                <a:ext uri="{FF2B5EF4-FFF2-40B4-BE49-F238E27FC236}">
                  <a16:creationId xmlns:a16="http://schemas.microsoft.com/office/drawing/2014/main" id="{DEC29F74-8367-A085-7A96-B9DFC4DA222C}"/>
                </a:ext>
              </a:extLst>
            </p:cNvPr>
            <p:cNvSpPr txBox="1"/>
            <p:nvPr/>
          </p:nvSpPr>
          <p:spPr>
            <a:xfrm>
              <a:off x="3638253" y="3451405"/>
              <a:ext cx="403273" cy="426996"/>
            </a:xfrm>
            <a:prstGeom prst="rect">
              <a:avLst/>
            </a:prstGeom>
            <a:noFill/>
          </p:spPr>
          <p:txBody>
            <a:bodyPr wrap="none" rtlCol="0">
              <a:spAutoFit/>
            </a:bodyPr>
            <a:lstStyle/>
            <a:p>
              <a:r>
                <a:rPr lang="en-US" sz="1200" dirty="0">
                  <a:solidFill>
                    <a:schemeClr val="tx1">
                      <a:lumMod val="50000"/>
                      <a:lumOff val="50000"/>
                    </a:schemeClr>
                  </a:solidFill>
                </a:rPr>
                <a:t>&gt;</a:t>
              </a:r>
            </a:p>
          </p:txBody>
        </p:sp>
        <p:sp>
          <p:nvSpPr>
            <p:cNvPr id="215" name="TextBox 214">
              <a:extLst>
                <a:ext uri="{FF2B5EF4-FFF2-40B4-BE49-F238E27FC236}">
                  <a16:creationId xmlns:a16="http://schemas.microsoft.com/office/drawing/2014/main" id="{18C9220A-CF09-8792-EF13-5F29E22AA7F2}"/>
                </a:ext>
              </a:extLst>
            </p:cNvPr>
            <p:cNvSpPr txBox="1"/>
            <p:nvPr/>
          </p:nvSpPr>
          <p:spPr>
            <a:xfrm>
              <a:off x="4837206" y="3451402"/>
              <a:ext cx="403273" cy="426996"/>
            </a:xfrm>
            <a:prstGeom prst="rect">
              <a:avLst/>
            </a:prstGeom>
            <a:noFill/>
          </p:spPr>
          <p:txBody>
            <a:bodyPr wrap="none" rtlCol="0">
              <a:spAutoFit/>
            </a:bodyPr>
            <a:lstStyle/>
            <a:p>
              <a:r>
                <a:rPr lang="en-US" sz="1200" dirty="0">
                  <a:solidFill>
                    <a:schemeClr val="tx1">
                      <a:lumMod val="50000"/>
                      <a:lumOff val="50000"/>
                    </a:schemeClr>
                  </a:solidFill>
                </a:rPr>
                <a:t>&gt;</a:t>
              </a:r>
            </a:p>
          </p:txBody>
        </p:sp>
        <p:sp>
          <p:nvSpPr>
            <p:cNvPr id="216" name="TextBox 215">
              <a:extLst>
                <a:ext uri="{FF2B5EF4-FFF2-40B4-BE49-F238E27FC236}">
                  <a16:creationId xmlns:a16="http://schemas.microsoft.com/office/drawing/2014/main" id="{7EAE7FB3-22C3-0966-707A-C69C6C7877DD}"/>
                </a:ext>
              </a:extLst>
            </p:cNvPr>
            <p:cNvSpPr txBox="1"/>
            <p:nvPr/>
          </p:nvSpPr>
          <p:spPr>
            <a:xfrm>
              <a:off x="4252507" y="3451405"/>
              <a:ext cx="403273" cy="426996"/>
            </a:xfrm>
            <a:prstGeom prst="rect">
              <a:avLst/>
            </a:prstGeom>
            <a:noFill/>
          </p:spPr>
          <p:txBody>
            <a:bodyPr wrap="none" rtlCol="0">
              <a:spAutoFit/>
            </a:bodyPr>
            <a:lstStyle/>
            <a:p>
              <a:r>
                <a:rPr lang="en-US" sz="1200" dirty="0">
                  <a:solidFill>
                    <a:schemeClr val="tx1">
                      <a:lumMod val="50000"/>
                      <a:lumOff val="50000"/>
                    </a:schemeClr>
                  </a:solidFill>
                </a:rPr>
                <a:t>=</a:t>
              </a:r>
            </a:p>
          </p:txBody>
        </p:sp>
      </p:grpSp>
      <p:sp>
        <p:nvSpPr>
          <p:cNvPr id="219" name="TextBox 218">
            <a:extLst>
              <a:ext uri="{FF2B5EF4-FFF2-40B4-BE49-F238E27FC236}">
                <a16:creationId xmlns:a16="http://schemas.microsoft.com/office/drawing/2014/main" id="{FB643430-840F-2064-5373-605C115ACB1C}"/>
              </a:ext>
            </a:extLst>
          </p:cNvPr>
          <p:cNvSpPr txBox="1"/>
          <p:nvPr/>
        </p:nvSpPr>
        <p:spPr>
          <a:xfrm>
            <a:off x="2742396" y="5014208"/>
            <a:ext cx="461986" cy="369332"/>
          </a:xfrm>
          <a:prstGeom prst="rect">
            <a:avLst/>
          </a:prstGeom>
          <a:noFill/>
        </p:spPr>
        <p:txBody>
          <a:bodyPr wrap="none" rtlCol="0">
            <a:spAutoFit/>
          </a:bodyPr>
          <a:lstStyle/>
          <a:p>
            <a:r>
              <a:rPr lang="en-US" dirty="0">
                <a:solidFill>
                  <a:srgbClr val="C00000"/>
                </a:solidFill>
              </a:rPr>
              <a:t>OR</a:t>
            </a:r>
          </a:p>
        </p:txBody>
      </p:sp>
      <p:sp>
        <p:nvSpPr>
          <p:cNvPr id="220" name="TextBox 219">
            <a:extLst>
              <a:ext uri="{FF2B5EF4-FFF2-40B4-BE49-F238E27FC236}">
                <a16:creationId xmlns:a16="http://schemas.microsoft.com/office/drawing/2014/main" id="{5C8E8413-BF25-7649-2CD6-4A61E3A4FF8E}"/>
              </a:ext>
            </a:extLst>
          </p:cNvPr>
          <p:cNvSpPr txBox="1"/>
          <p:nvPr/>
        </p:nvSpPr>
        <p:spPr>
          <a:xfrm>
            <a:off x="1443218" y="3498795"/>
            <a:ext cx="1204393" cy="461665"/>
          </a:xfrm>
          <a:prstGeom prst="rect">
            <a:avLst/>
          </a:prstGeom>
          <a:noFill/>
        </p:spPr>
        <p:txBody>
          <a:bodyPr wrap="square" rtlCol="0">
            <a:spAutoFit/>
          </a:bodyPr>
          <a:lstStyle/>
          <a:p>
            <a:pPr algn="r"/>
            <a:r>
              <a:rPr lang="en-US" sz="1200" dirty="0">
                <a:solidFill>
                  <a:schemeClr val="accent6"/>
                </a:solidFill>
              </a:rPr>
              <a:t>Preference Dataset</a:t>
            </a:r>
          </a:p>
        </p:txBody>
      </p:sp>
      <p:cxnSp>
        <p:nvCxnSpPr>
          <p:cNvPr id="263" name="Straight Arrow Connector 262">
            <a:extLst>
              <a:ext uri="{FF2B5EF4-FFF2-40B4-BE49-F238E27FC236}">
                <a16:creationId xmlns:a16="http://schemas.microsoft.com/office/drawing/2014/main" id="{8ECCEAAF-2F44-36C3-5ED1-559F60997034}"/>
              </a:ext>
            </a:extLst>
          </p:cNvPr>
          <p:cNvCxnSpPr>
            <a:cxnSpLocks/>
          </p:cNvCxnSpPr>
          <p:nvPr/>
        </p:nvCxnSpPr>
        <p:spPr>
          <a:xfrm>
            <a:off x="3939708" y="2214254"/>
            <a:ext cx="0" cy="1156384"/>
          </a:xfrm>
          <a:prstGeom prst="straightConnector1">
            <a:avLst/>
          </a:prstGeom>
          <a:ln w="19050">
            <a:solidFill>
              <a:srgbClr val="FF0000"/>
            </a:solidFill>
            <a:headEnd type="none" w="med" len="med"/>
            <a:tailEnd type="arrow" w="med" len="med"/>
          </a:ln>
        </p:spPr>
        <p:style>
          <a:lnRef idx="2">
            <a:schemeClr val="accent5"/>
          </a:lnRef>
          <a:fillRef idx="1">
            <a:schemeClr val="lt1"/>
          </a:fillRef>
          <a:effectRef idx="0">
            <a:schemeClr val="accent5"/>
          </a:effectRef>
          <a:fontRef idx="minor">
            <a:schemeClr val="dk1"/>
          </a:fontRef>
        </p:style>
      </p:cxnSp>
      <mc:AlternateContent xmlns:mc="http://schemas.openxmlformats.org/markup-compatibility/2006" xmlns:a14="http://schemas.microsoft.com/office/drawing/2010/main">
        <mc:Choice Requires="a14">
          <p:sp>
            <p:nvSpPr>
              <p:cNvPr id="267" name="TextBox 266">
                <a:extLst>
                  <a:ext uri="{FF2B5EF4-FFF2-40B4-BE49-F238E27FC236}">
                    <a16:creationId xmlns:a16="http://schemas.microsoft.com/office/drawing/2014/main" id="{77208842-48E3-B1E8-4DB0-8ABBF4575C3B}"/>
                  </a:ext>
                </a:extLst>
              </p:cNvPr>
              <p:cNvSpPr txBox="1"/>
              <p:nvPr/>
            </p:nvSpPr>
            <p:spPr>
              <a:xfrm>
                <a:off x="2794439" y="3199569"/>
                <a:ext cx="628976"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200" i="1" smtClean="0">
                          <a:solidFill>
                            <a:schemeClr val="accent2">
                              <a:lumMod val="75000"/>
                            </a:schemeClr>
                          </a:solidFill>
                          <a:latin typeface="Cambria Math" panose="02040503050406030204" pitchFamily="18" charset="0"/>
                          <a:ea typeface="Cambria Math" panose="02040503050406030204" pitchFamily="18" charset="0"/>
                        </a:rPr>
                        <m:t>𝑥</m:t>
                      </m:r>
                      <m:r>
                        <a:rPr lang="en-US" sz="1200" i="1" smtClean="0">
                          <a:solidFill>
                            <a:schemeClr val="accent2">
                              <a:lumMod val="75000"/>
                            </a:schemeClr>
                          </a:solidFill>
                          <a:latin typeface="Cambria Math" panose="02040503050406030204" pitchFamily="18" charset="0"/>
                          <a:ea typeface="Cambria Math" panose="02040503050406030204" pitchFamily="18" charset="0"/>
                        </a:rPr>
                        <m:t>,</m:t>
                      </m:r>
                      <m:sSub>
                        <m:sSubPr>
                          <m:ctrlPr>
                            <a:rPr lang="en-US" sz="1200" i="1" smtClean="0">
                              <a:solidFill>
                                <a:schemeClr val="accent2">
                                  <a:lumMod val="75000"/>
                                </a:schemeClr>
                              </a:solidFill>
                              <a:latin typeface="Cambria Math" panose="02040503050406030204" pitchFamily="18" charset="0"/>
                              <a:ea typeface="Cambria Math" panose="02040503050406030204" pitchFamily="18" charset="0"/>
                            </a:rPr>
                          </m:ctrlPr>
                        </m:sSubPr>
                        <m:e>
                          <m:r>
                            <a:rPr lang="en-US" sz="1200" b="0" i="1" smtClean="0">
                              <a:solidFill>
                                <a:schemeClr val="accent2">
                                  <a:lumMod val="75000"/>
                                </a:schemeClr>
                              </a:solidFill>
                              <a:latin typeface="Cambria Math" panose="02040503050406030204" pitchFamily="18" charset="0"/>
                              <a:ea typeface="Cambria Math" panose="02040503050406030204" pitchFamily="18" charset="0"/>
                            </a:rPr>
                            <m:t>𝑦</m:t>
                          </m:r>
                        </m:e>
                        <m:sub>
                          <m:r>
                            <a:rPr lang="en-US" sz="1200" b="0" i="1" smtClean="0">
                              <a:solidFill>
                                <a:schemeClr val="accent2">
                                  <a:lumMod val="75000"/>
                                </a:schemeClr>
                              </a:solidFill>
                              <a:latin typeface="Cambria Math" panose="02040503050406030204" pitchFamily="18" charset="0"/>
                              <a:ea typeface="Cambria Math" panose="02040503050406030204" pitchFamily="18" charset="0"/>
                            </a:rPr>
                            <m:t>𝑤</m:t>
                          </m:r>
                        </m:sub>
                      </m:sSub>
                      <m:r>
                        <a:rPr lang="en-US" sz="1200" b="0" i="1" smtClean="0">
                          <a:solidFill>
                            <a:schemeClr val="accent2">
                              <a:lumMod val="75000"/>
                            </a:schemeClr>
                          </a:solidFill>
                          <a:latin typeface="Cambria Math" panose="02040503050406030204" pitchFamily="18" charset="0"/>
                          <a:ea typeface="Cambria Math" panose="02040503050406030204" pitchFamily="18" charset="0"/>
                        </a:rPr>
                        <m:t>,</m:t>
                      </m:r>
                      <m:sSub>
                        <m:sSubPr>
                          <m:ctrlPr>
                            <a:rPr lang="en-US" sz="1200" b="0" i="1" smtClean="0">
                              <a:solidFill>
                                <a:schemeClr val="accent2">
                                  <a:lumMod val="75000"/>
                                </a:schemeClr>
                              </a:solidFill>
                              <a:latin typeface="Cambria Math" panose="02040503050406030204" pitchFamily="18" charset="0"/>
                              <a:ea typeface="Cambria Math" panose="02040503050406030204" pitchFamily="18" charset="0"/>
                            </a:rPr>
                          </m:ctrlPr>
                        </m:sSubPr>
                        <m:e>
                          <m:r>
                            <a:rPr lang="en-US" sz="1200" b="0" i="1" smtClean="0">
                              <a:solidFill>
                                <a:schemeClr val="accent2">
                                  <a:lumMod val="75000"/>
                                </a:schemeClr>
                              </a:solidFill>
                              <a:latin typeface="Cambria Math" panose="02040503050406030204" pitchFamily="18" charset="0"/>
                              <a:ea typeface="Cambria Math" panose="02040503050406030204" pitchFamily="18" charset="0"/>
                            </a:rPr>
                            <m:t>𝑦</m:t>
                          </m:r>
                        </m:e>
                        <m:sub>
                          <m:r>
                            <a:rPr lang="en-US" sz="1200" b="0" i="1" smtClean="0">
                              <a:solidFill>
                                <a:schemeClr val="accent2">
                                  <a:lumMod val="75000"/>
                                </a:schemeClr>
                              </a:solidFill>
                              <a:latin typeface="Cambria Math" panose="02040503050406030204" pitchFamily="18" charset="0"/>
                              <a:ea typeface="Cambria Math" panose="02040503050406030204" pitchFamily="18" charset="0"/>
                            </a:rPr>
                            <m:t>𝑙</m:t>
                          </m:r>
                        </m:sub>
                      </m:sSub>
                    </m:oMath>
                  </m:oMathPara>
                </a14:m>
                <a:endParaRPr lang="en-US" sz="1200" dirty="0"/>
              </a:p>
            </p:txBody>
          </p:sp>
        </mc:Choice>
        <mc:Fallback xmlns="">
          <p:sp>
            <p:nvSpPr>
              <p:cNvPr id="267" name="TextBox 266">
                <a:extLst>
                  <a:ext uri="{FF2B5EF4-FFF2-40B4-BE49-F238E27FC236}">
                    <a16:creationId xmlns:a16="http://schemas.microsoft.com/office/drawing/2014/main" id="{77208842-48E3-B1E8-4DB0-8ABBF4575C3B}"/>
                  </a:ext>
                </a:extLst>
              </p:cNvPr>
              <p:cNvSpPr txBox="1">
                <a:spLocks noRot="1" noChangeAspect="1" noMove="1" noResize="1" noEditPoints="1" noAdjustHandles="1" noChangeArrowheads="1" noChangeShapeType="1" noTextEdit="1"/>
              </p:cNvSpPr>
              <p:nvPr/>
            </p:nvSpPr>
            <p:spPr>
              <a:xfrm>
                <a:off x="2794439" y="3199569"/>
                <a:ext cx="628976" cy="184666"/>
              </a:xfrm>
              <a:prstGeom prst="rect">
                <a:avLst/>
              </a:prstGeom>
              <a:blipFill>
                <a:blip r:embed="rId7"/>
                <a:stretch>
                  <a:fillRect b="-26667"/>
                </a:stretch>
              </a:blipFill>
            </p:spPr>
            <p:txBody>
              <a:bodyPr/>
              <a:lstStyle/>
              <a:p>
                <a:r>
                  <a:rPr lang="en-US">
                    <a:noFill/>
                  </a:rPr>
                  <a:t> </a:t>
                </a:r>
              </a:p>
            </p:txBody>
          </p:sp>
        </mc:Fallback>
      </mc:AlternateContent>
      <p:grpSp>
        <p:nvGrpSpPr>
          <p:cNvPr id="282" name="Group 281">
            <a:extLst>
              <a:ext uri="{FF2B5EF4-FFF2-40B4-BE49-F238E27FC236}">
                <a16:creationId xmlns:a16="http://schemas.microsoft.com/office/drawing/2014/main" id="{349FEC4F-5484-B26F-080C-215A4DC21DAD}"/>
              </a:ext>
            </a:extLst>
          </p:cNvPr>
          <p:cNvGrpSpPr/>
          <p:nvPr/>
        </p:nvGrpSpPr>
        <p:grpSpPr>
          <a:xfrm>
            <a:off x="3038101" y="2191512"/>
            <a:ext cx="741560" cy="885151"/>
            <a:chOff x="5938474" y="3584344"/>
            <a:chExt cx="1276758" cy="1523980"/>
          </a:xfrm>
        </p:grpSpPr>
        <p:sp>
          <p:nvSpPr>
            <p:cNvPr id="283" name="Rounded Rectangle 282">
              <a:extLst>
                <a:ext uri="{FF2B5EF4-FFF2-40B4-BE49-F238E27FC236}">
                  <a16:creationId xmlns:a16="http://schemas.microsoft.com/office/drawing/2014/main" id="{64FEF64E-F511-9CC6-143C-A5FE448ABA65}"/>
                </a:ext>
              </a:extLst>
            </p:cNvPr>
            <p:cNvSpPr/>
            <p:nvPr/>
          </p:nvSpPr>
          <p:spPr>
            <a:xfrm>
              <a:off x="5938474" y="3627659"/>
              <a:ext cx="1276758" cy="1480665"/>
            </a:xfrm>
            <a:prstGeom prst="roundRect">
              <a:avLst>
                <a:gd name="adj" fmla="val 10306"/>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284" name="Group 283">
              <a:extLst>
                <a:ext uri="{FF2B5EF4-FFF2-40B4-BE49-F238E27FC236}">
                  <a16:creationId xmlns:a16="http://schemas.microsoft.com/office/drawing/2014/main" id="{AA9FABCD-C53E-9B0B-2904-6AF29A6484D0}"/>
                </a:ext>
              </a:extLst>
            </p:cNvPr>
            <p:cNvGrpSpPr/>
            <p:nvPr/>
          </p:nvGrpSpPr>
          <p:grpSpPr>
            <a:xfrm flipH="1">
              <a:off x="6184877" y="4007798"/>
              <a:ext cx="798637" cy="1051262"/>
              <a:chOff x="7280354" y="3451482"/>
              <a:chExt cx="798637" cy="1051262"/>
            </a:xfrm>
            <a:solidFill>
              <a:schemeClr val="accent2"/>
            </a:solidFill>
          </p:grpSpPr>
          <p:sp>
            <p:nvSpPr>
              <p:cNvPr id="286" name="Straight Connector 523">
                <a:extLst>
                  <a:ext uri="{FF2B5EF4-FFF2-40B4-BE49-F238E27FC236}">
                    <a16:creationId xmlns:a16="http://schemas.microsoft.com/office/drawing/2014/main" id="{96FEC19D-148C-2C2E-6DB2-8815B0213003}"/>
                  </a:ext>
                </a:extLst>
              </p:cNvPr>
              <p:cNvSpPr/>
              <p:nvPr/>
            </p:nvSpPr>
            <p:spPr>
              <a:xfrm flipH="1">
                <a:off x="7421345" y="3837032"/>
                <a:ext cx="228372" cy="1"/>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87" name="Straight Connector 540">
                <a:extLst>
                  <a:ext uri="{FF2B5EF4-FFF2-40B4-BE49-F238E27FC236}">
                    <a16:creationId xmlns:a16="http://schemas.microsoft.com/office/drawing/2014/main" id="{F9B5E5A0-CAEB-EDF2-017F-B813DEB3C558}"/>
                  </a:ext>
                </a:extLst>
              </p:cNvPr>
              <p:cNvSpPr/>
              <p:nvPr/>
            </p:nvSpPr>
            <p:spPr>
              <a:xfrm flipH="1">
                <a:off x="7422626" y="4138086"/>
                <a:ext cx="231737" cy="1"/>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88" name="Straight Connector 565">
                <a:extLst>
                  <a:ext uri="{FF2B5EF4-FFF2-40B4-BE49-F238E27FC236}">
                    <a16:creationId xmlns:a16="http://schemas.microsoft.com/office/drawing/2014/main" id="{25931076-B05B-869E-5C38-3DC23B4E88E3}"/>
                  </a:ext>
                </a:extLst>
              </p:cNvPr>
              <p:cNvSpPr/>
              <p:nvPr/>
            </p:nvSpPr>
            <p:spPr>
              <a:xfrm flipV="1">
                <a:off x="7422627" y="3535948"/>
                <a:ext cx="230352" cy="604520"/>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89" name="Straight Connector 583">
                <a:extLst>
                  <a:ext uri="{FF2B5EF4-FFF2-40B4-BE49-F238E27FC236}">
                    <a16:creationId xmlns:a16="http://schemas.microsoft.com/office/drawing/2014/main" id="{3297602C-BCFB-412B-3464-B4B4184A22C5}"/>
                  </a:ext>
                </a:extLst>
              </p:cNvPr>
              <p:cNvSpPr/>
              <p:nvPr/>
            </p:nvSpPr>
            <p:spPr>
              <a:xfrm flipV="1">
                <a:off x="7423936" y="3536273"/>
                <a:ext cx="227434" cy="300435"/>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90" name="Straight Connector 586">
                <a:extLst>
                  <a:ext uri="{FF2B5EF4-FFF2-40B4-BE49-F238E27FC236}">
                    <a16:creationId xmlns:a16="http://schemas.microsoft.com/office/drawing/2014/main" id="{2816A1F3-E198-3866-A21F-551A0E32374C}"/>
                  </a:ext>
                </a:extLst>
              </p:cNvPr>
              <p:cNvSpPr/>
              <p:nvPr/>
            </p:nvSpPr>
            <p:spPr>
              <a:xfrm flipV="1">
                <a:off x="7422627" y="3837327"/>
                <a:ext cx="227186" cy="300434"/>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91" name="Straight Connector 589">
                <a:extLst>
                  <a:ext uri="{FF2B5EF4-FFF2-40B4-BE49-F238E27FC236}">
                    <a16:creationId xmlns:a16="http://schemas.microsoft.com/office/drawing/2014/main" id="{C5303B99-B076-D152-BD14-0585D8E7A467}"/>
                  </a:ext>
                </a:extLst>
              </p:cNvPr>
              <p:cNvSpPr/>
              <p:nvPr/>
            </p:nvSpPr>
            <p:spPr>
              <a:xfrm>
                <a:off x="7423196" y="3837001"/>
                <a:ext cx="227189" cy="301085"/>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92" name="Straight Connector 590">
                <a:extLst>
                  <a:ext uri="{FF2B5EF4-FFF2-40B4-BE49-F238E27FC236}">
                    <a16:creationId xmlns:a16="http://schemas.microsoft.com/office/drawing/2014/main" id="{A0AD540E-6F5F-65FE-7EFA-8150DBB0F9AB}"/>
                  </a:ext>
                </a:extLst>
              </p:cNvPr>
              <p:cNvSpPr/>
              <p:nvPr/>
            </p:nvSpPr>
            <p:spPr>
              <a:xfrm>
                <a:off x="7422594" y="3835977"/>
                <a:ext cx="228673" cy="604352"/>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93" name="Straight Connector 591">
                <a:extLst>
                  <a:ext uri="{FF2B5EF4-FFF2-40B4-BE49-F238E27FC236}">
                    <a16:creationId xmlns:a16="http://schemas.microsoft.com/office/drawing/2014/main" id="{B208C9B8-12CD-8C20-7996-4F83A779A34E}"/>
                  </a:ext>
                </a:extLst>
              </p:cNvPr>
              <p:cNvSpPr/>
              <p:nvPr/>
            </p:nvSpPr>
            <p:spPr>
              <a:xfrm>
                <a:off x="7423812" y="4138610"/>
                <a:ext cx="227556" cy="301533"/>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94" name="Straight Connector 523">
                <a:extLst>
                  <a:ext uri="{FF2B5EF4-FFF2-40B4-BE49-F238E27FC236}">
                    <a16:creationId xmlns:a16="http://schemas.microsoft.com/office/drawing/2014/main" id="{2CF0388C-600F-6839-FF28-C61B8F642971}"/>
                  </a:ext>
                </a:extLst>
              </p:cNvPr>
              <p:cNvSpPr/>
              <p:nvPr/>
            </p:nvSpPr>
            <p:spPr>
              <a:xfrm flipH="1">
                <a:off x="7721476" y="3837032"/>
                <a:ext cx="228372" cy="1"/>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95" name="Straight Connector 540">
                <a:extLst>
                  <a:ext uri="{FF2B5EF4-FFF2-40B4-BE49-F238E27FC236}">
                    <a16:creationId xmlns:a16="http://schemas.microsoft.com/office/drawing/2014/main" id="{02DD639F-DA1E-0421-F3F1-75D664D05E52}"/>
                  </a:ext>
                </a:extLst>
              </p:cNvPr>
              <p:cNvSpPr/>
              <p:nvPr/>
            </p:nvSpPr>
            <p:spPr>
              <a:xfrm flipH="1">
                <a:off x="7722757" y="4138086"/>
                <a:ext cx="231737" cy="1"/>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96" name="Straight Connector 553">
                <a:extLst>
                  <a:ext uri="{FF2B5EF4-FFF2-40B4-BE49-F238E27FC236}">
                    <a16:creationId xmlns:a16="http://schemas.microsoft.com/office/drawing/2014/main" id="{A6E41AF3-046D-945B-4DC5-79BB5B820DC3}"/>
                  </a:ext>
                </a:extLst>
              </p:cNvPr>
              <p:cNvSpPr/>
              <p:nvPr/>
            </p:nvSpPr>
            <p:spPr>
              <a:xfrm flipH="1">
                <a:off x="7720101" y="4439948"/>
                <a:ext cx="231121" cy="1"/>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97" name="Straight Connector 565">
                <a:extLst>
                  <a:ext uri="{FF2B5EF4-FFF2-40B4-BE49-F238E27FC236}">
                    <a16:creationId xmlns:a16="http://schemas.microsoft.com/office/drawing/2014/main" id="{A7B57C67-35BC-53B4-E9EF-EB5C1EC5E91E}"/>
                  </a:ext>
                </a:extLst>
              </p:cNvPr>
              <p:cNvSpPr/>
              <p:nvPr/>
            </p:nvSpPr>
            <p:spPr>
              <a:xfrm flipV="1">
                <a:off x="7722758" y="3535948"/>
                <a:ext cx="230352" cy="604520"/>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98" name="Straight Connector 566">
                <a:extLst>
                  <a:ext uri="{FF2B5EF4-FFF2-40B4-BE49-F238E27FC236}">
                    <a16:creationId xmlns:a16="http://schemas.microsoft.com/office/drawing/2014/main" id="{8BC69AE4-2CBA-017F-D505-92353F6DB6EA}"/>
                  </a:ext>
                </a:extLst>
              </p:cNvPr>
              <p:cNvSpPr/>
              <p:nvPr/>
            </p:nvSpPr>
            <p:spPr>
              <a:xfrm flipV="1">
                <a:off x="7724067" y="3838084"/>
                <a:ext cx="227332" cy="602242"/>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99" name="Straight Connector 583">
                <a:extLst>
                  <a:ext uri="{FF2B5EF4-FFF2-40B4-BE49-F238E27FC236}">
                    <a16:creationId xmlns:a16="http://schemas.microsoft.com/office/drawing/2014/main" id="{8F34BB5F-7B47-A923-9B0C-A9D46F65C91B}"/>
                  </a:ext>
                </a:extLst>
              </p:cNvPr>
              <p:cNvSpPr/>
              <p:nvPr/>
            </p:nvSpPr>
            <p:spPr>
              <a:xfrm flipV="1">
                <a:off x="7724067" y="3536273"/>
                <a:ext cx="227434" cy="300435"/>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00" name="Straight Connector 584">
                <a:extLst>
                  <a:ext uri="{FF2B5EF4-FFF2-40B4-BE49-F238E27FC236}">
                    <a16:creationId xmlns:a16="http://schemas.microsoft.com/office/drawing/2014/main" id="{D426034A-9F22-8BC9-3058-854786BB4EB0}"/>
                  </a:ext>
                </a:extLst>
              </p:cNvPr>
              <p:cNvSpPr/>
              <p:nvPr/>
            </p:nvSpPr>
            <p:spPr>
              <a:xfrm flipV="1">
                <a:off x="7722758" y="3535948"/>
                <a:ext cx="231735" cy="903190"/>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01" name="Straight Connector 585">
                <a:extLst>
                  <a:ext uri="{FF2B5EF4-FFF2-40B4-BE49-F238E27FC236}">
                    <a16:creationId xmlns:a16="http://schemas.microsoft.com/office/drawing/2014/main" id="{6B0E8377-D21C-E29D-82EF-67C5BF587A6E}"/>
                  </a:ext>
                </a:extLst>
              </p:cNvPr>
              <p:cNvSpPr/>
              <p:nvPr/>
            </p:nvSpPr>
            <p:spPr>
              <a:xfrm>
                <a:off x="7723984" y="3537152"/>
                <a:ext cx="226531" cy="298678"/>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02" name="Straight Connector 586">
                <a:extLst>
                  <a:ext uri="{FF2B5EF4-FFF2-40B4-BE49-F238E27FC236}">
                    <a16:creationId xmlns:a16="http://schemas.microsoft.com/office/drawing/2014/main" id="{0341B32D-1D7C-DD1B-FDE7-27348791A6EB}"/>
                  </a:ext>
                </a:extLst>
              </p:cNvPr>
              <p:cNvSpPr/>
              <p:nvPr/>
            </p:nvSpPr>
            <p:spPr>
              <a:xfrm flipV="1">
                <a:off x="7722758" y="3837327"/>
                <a:ext cx="227186" cy="300434"/>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03" name="Straight Connector 587">
                <a:extLst>
                  <a:ext uri="{FF2B5EF4-FFF2-40B4-BE49-F238E27FC236}">
                    <a16:creationId xmlns:a16="http://schemas.microsoft.com/office/drawing/2014/main" id="{3A3F5FD4-B476-EC29-E995-54B6534687EF}"/>
                  </a:ext>
                </a:extLst>
              </p:cNvPr>
              <p:cNvSpPr/>
              <p:nvPr/>
            </p:nvSpPr>
            <p:spPr>
              <a:xfrm>
                <a:off x="7724065" y="3535978"/>
                <a:ext cx="227333" cy="602244"/>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04" name="Straight Connector 588">
                <a:extLst>
                  <a:ext uri="{FF2B5EF4-FFF2-40B4-BE49-F238E27FC236}">
                    <a16:creationId xmlns:a16="http://schemas.microsoft.com/office/drawing/2014/main" id="{967C4A4D-EDF5-D7DA-6174-75D8CAAE749D}"/>
                  </a:ext>
                </a:extLst>
              </p:cNvPr>
              <p:cNvSpPr/>
              <p:nvPr/>
            </p:nvSpPr>
            <p:spPr>
              <a:xfrm>
                <a:off x="7724085" y="3532983"/>
                <a:ext cx="227288" cy="907425"/>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05" name="Straight Connector 589">
                <a:extLst>
                  <a:ext uri="{FF2B5EF4-FFF2-40B4-BE49-F238E27FC236}">
                    <a16:creationId xmlns:a16="http://schemas.microsoft.com/office/drawing/2014/main" id="{AEC3AF4B-1733-890C-41AB-FD5AAD922151}"/>
                  </a:ext>
                </a:extLst>
              </p:cNvPr>
              <p:cNvSpPr/>
              <p:nvPr/>
            </p:nvSpPr>
            <p:spPr>
              <a:xfrm>
                <a:off x="7723326" y="3837001"/>
                <a:ext cx="227188" cy="301085"/>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06" name="Straight Connector 590">
                <a:extLst>
                  <a:ext uri="{FF2B5EF4-FFF2-40B4-BE49-F238E27FC236}">
                    <a16:creationId xmlns:a16="http://schemas.microsoft.com/office/drawing/2014/main" id="{DC9365A3-10ED-61E7-A1CA-71335EAD6611}"/>
                  </a:ext>
                </a:extLst>
              </p:cNvPr>
              <p:cNvSpPr/>
              <p:nvPr/>
            </p:nvSpPr>
            <p:spPr>
              <a:xfrm>
                <a:off x="7722725" y="3835977"/>
                <a:ext cx="228673" cy="604352"/>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07" name="Straight Connector 591">
                <a:extLst>
                  <a:ext uri="{FF2B5EF4-FFF2-40B4-BE49-F238E27FC236}">
                    <a16:creationId xmlns:a16="http://schemas.microsoft.com/office/drawing/2014/main" id="{C8282080-0D0D-33AD-B0A1-76BC31747601}"/>
                  </a:ext>
                </a:extLst>
              </p:cNvPr>
              <p:cNvSpPr/>
              <p:nvPr/>
            </p:nvSpPr>
            <p:spPr>
              <a:xfrm>
                <a:off x="7723943" y="4138610"/>
                <a:ext cx="227556" cy="301533"/>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08" name="Straight Connector 592">
                <a:extLst>
                  <a:ext uri="{FF2B5EF4-FFF2-40B4-BE49-F238E27FC236}">
                    <a16:creationId xmlns:a16="http://schemas.microsoft.com/office/drawing/2014/main" id="{E3897996-3236-060F-009A-FBD52CF5D5AF}"/>
                  </a:ext>
                </a:extLst>
              </p:cNvPr>
              <p:cNvSpPr/>
              <p:nvPr/>
            </p:nvSpPr>
            <p:spPr>
              <a:xfrm flipH="1">
                <a:off x="7720480" y="4137086"/>
                <a:ext cx="231023" cy="303054"/>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09" name="Oval 499">
                <a:extLst>
                  <a:ext uri="{FF2B5EF4-FFF2-40B4-BE49-F238E27FC236}">
                    <a16:creationId xmlns:a16="http://schemas.microsoft.com/office/drawing/2014/main" id="{957F2236-E319-31B6-0CC6-485CA4A67991}"/>
                  </a:ext>
                </a:extLst>
              </p:cNvPr>
              <p:cNvSpPr/>
              <p:nvPr/>
            </p:nvSpPr>
            <p:spPr>
              <a:xfrm flipH="1">
                <a:off x="7922490" y="3480563"/>
                <a:ext cx="122705" cy="122705"/>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FFF00"/>
                    </a:solidFill>
                  </a:defRPr>
                </a:pPr>
                <a:endParaRPr sz="700">
                  <a:solidFill>
                    <a:srgbClr val="FFFF00"/>
                  </a:solidFill>
                  <a:latin typeface="IBM Plex Sans Regular"/>
                </a:endParaRPr>
              </a:p>
            </p:txBody>
          </p:sp>
          <p:sp>
            <p:nvSpPr>
              <p:cNvPr id="310" name="Oval 506">
                <a:extLst>
                  <a:ext uri="{FF2B5EF4-FFF2-40B4-BE49-F238E27FC236}">
                    <a16:creationId xmlns:a16="http://schemas.microsoft.com/office/drawing/2014/main" id="{673E9886-4FE0-6EA6-8928-4D88F3479A44}"/>
                  </a:ext>
                </a:extLst>
              </p:cNvPr>
              <p:cNvSpPr/>
              <p:nvPr/>
            </p:nvSpPr>
            <p:spPr>
              <a:xfrm flipH="1">
                <a:off x="7888695" y="3743161"/>
                <a:ext cx="190296" cy="190298"/>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FFF00"/>
                    </a:solidFill>
                  </a:defRPr>
                </a:pPr>
                <a:endParaRPr sz="700">
                  <a:solidFill>
                    <a:srgbClr val="FFFF00"/>
                  </a:solidFill>
                  <a:latin typeface="IBM Plex Sans Regular"/>
                </a:endParaRPr>
              </a:p>
            </p:txBody>
          </p:sp>
          <p:sp>
            <p:nvSpPr>
              <p:cNvPr id="311" name="Oval 529">
                <a:extLst>
                  <a:ext uri="{FF2B5EF4-FFF2-40B4-BE49-F238E27FC236}">
                    <a16:creationId xmlns:a16="http://schemas.microsoft.com/office/drawing/2014/main" id="{6301B1B3-61D2-8763-F1A0-A417C508B4AE}"/>
                  </a:ext>
                </a:extLst>
              </p:cNvPr>
              <p:cNvSpPr/>
              <p:nvPr/>
            </p:nvSpPr>
            <p:spPr>
              <a:xfrm flipH="1">
                <a:off x="7936429" y="4090774"/>
                <a:ext cx="94827" cy="94827"/>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FFF00"/>
                    </a:solidFill>
                  </a:defRPr>
                </a:pPr>
                <a:endParaRPr sz="700">
                  <a:solidFill>
                    <a:srgbClr val="FFFF00"/>
                  </a:solidFill>
                  <a:latin typeface="IBM Plex Sans Regular"/>
                </a:endParaRPr>
              </a:p>
            </p:txBody>
          </p:sp>
          <p:sp>
            <p:nvSpPr>
              <p:cNvPr id="312" name="Oval 542">
                <a:extLst>
                  <a:ext uri="{FF2B5EF4-FFF2-40B4-BE49-F238E27FC236}">
                    <a16:creationId xmlns:a16="http://schemas.microsoft.com/office/drawing/2014/main" id="{47D74269-44E2-9C29-9D89-6FC61D3DEF3D}"/>
                  </a:ext>
                </a:extLst>
              </p:cNvPr>
              <p:cNvSpPr/>
              <p:nvPr/>
            </p:nvSpPr>
            <p:spPr>
              <a:xfrm flipH="1">
                <a:off x="7909250" y="4359627"/>
                <a:ext cx="143116" cy="143117"/>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FFF00"/>
                    </a:solidFill>
                  </a:defRPr>
                </a:pPr>
                <a:endParaRPr sz="700">
                  <a:solidFill>
                    <a:srgbClr val="FFFF00"/>
                  </a:solidFill>
                  <a:latin typeface="IBM Plex Sans Regular"/>
                </a:endParaRPr>
              </a:p>
            </p:txBody>
          </p:sp>
          <p:sp>
            <p:nvSpPr>
              <p:cNvPr id="313" name="Oval 508">
                <a:extLst>
                  <a:ext uri="{FF2B5EF4-FFF2-40B4-BE49-F238E27FC236}">
                    <a16:creationId xmlns:a16="http://schemas.microsoft.com/office/drawing/2014/main" id="{6831CAA4-AD41-B827-C7FE-8C3DEC4DA598}"/>
                  </a:ext>
                </a:extLst>
              </p:cNvPr>
              <p:cNvSpPr/>
              <p:nvPr/>
            </p:nvSpPr>
            <p:spPr>
              <a:xfrm flipH="1">
                <a:off x="7311162" y="3766752"/>
                <a:ext cx="143116" cy="143116"/>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314" name="Oval 531">
                <a:extLst>
                  <a:ext uri="{FF2B5EF4-FFF2-40B4-BE49-F238E27FC236}">
                    <a16:creationId xmlns:a16="http://schemas.microsoft.com/office/drawing/2014/main" id="{F63230B9-E02A-6266-8B4B-7F6E37F02183}"/>
                  </a:ext>
                </a:extLst>
              </p:cNvPr>
              <p:cNvSpPr/>
              <p:nvPr/>
            </p:nvSpPr>
            <p:spPr>
              <a:xfrm flipH="1">
                <a:off x="7280354" y="4048066"/>
                <a:ext cx="204731" cy="204733"/>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315" name="Oval 507">
                <a:extLst>
                  <a:ext uri="{FF2B5EF4-FFF2-40B4-BE49-F238E27FC236}">
                    <a16:creationId xmlns:a16="http://schemas.microsoft.com/office/drawing/2014/main" id="{FE1E9E69-0C7F-AC1B-E251-C669847FB62C}"/>
                  </a:ext>
                </a:extLst>
              </p:cNvPr>
              <p:cNvSpPr/>
              <p:nvPr/>
            </p:nvSpPr>
            <p:spPr>
              <a:xfrm flipH="1">
                <a:off x="7639391" y="3790896"/>
                <a:ext cx="94827" cy="94828"/>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316" name="Oval 530">
                <a:extLst>
                  <a:ext uri="{FF2B5EF4-FFF2-40B4-BE49-F238E27FC236}">
                    <a16:creationId xmlns:a16="http://schemas.microsoft.com/office/drawing/2014/main" id="{1F0DEA4D-EB04-DAF6-CB7D-90583CE195F6}"/>
                  </a:ext>
                </a:extLst>
              </p:cNvPr>
              <p:cNvSpPr/>
              <p:nvPr/>
            </p:nvSpPr>
            <p:spPr>
              <a:xfrm flipH="1">
                <a:off x="7614383" y="4065766"/>
                <a:ext cx="144844" cy="144844"/>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317" name="Oval 543">
                <a:extLst>
                  <a:ext uri="{FF2B5EF4-FFF2-40B4-BE49-F238E27FC236}">
                    <a16:creationId xmlns:a16="http://schemas.microsoft.com/office/drawing/2014/main" id="{146AF965-BA88-04D8-75DB-ACE6346E8067}"/>
                  </a:ext>
                </a:extLst>
              </p:cNvPr>
              <p:cNvSpPr/>
              <p:nvPr/>
            </p:nvSpPr>
            <p:spPr>
              <a:xfrm flipH="1">
                <a:off x="7639391" y="4390995"/>
                <a:ext cx="94827" cy="94827"/>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318" name="Oval 500">
                <a:extLst>
                  <a:ext uri="{FF2B5EF4-FFF2-40B4-BE49-F238E27FC236}">
                    <a16:creationId xmlns:a16="http://schemas.microsoft.com/office/drawing/2014/main" id="{1E74A94B-ADF8-CA00-06A8-FFDFBE2103CC}"/>
                  </a:ext>
                </a:extLst>
              </p:cNvPr>
              <p:cNvSpPr/>
              <p:nvPr/>
            </p:nvSpPr>
            <p:spPr>
              <a:xfrm flipH="1">
                <a:off x="7596371" y="3451482"/>
                <a:ext cx="180867" cy="180867"/>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grpSp>
        <p:sp>
          <p:nvSpPr>
            <p:cNvPr id="285" name="TextBox 284">
              <a:extLst>
                <a:ext uri="{FF2B5EF4-FFF2-40B4-BE49-F238E27FC236}">
                  <a16:creationId xmlns:a16="http://schemas.microsoft.com/office/drawing/2014/main" id="{CF6AFE4C-8041-45CE-6D99-4F6A8D6D70A6}"/>
                </a:ext>
              </a:extLst>
            </p:cNvPr>
            <p:cNvSpPr txBox="1"/>
            <p:nvPr/>
          </p:nvSpPr>
          <p:spPr>
            <a:xfrm>
              <a:off x="6264936" y="3584344"/>
              <a:ext cx="657414" cy="450419"/>
            </a:xfrm>
            <a:prstGeom prst="rect">
              <a:avLst/>
            </a:prstGeom>
            <a:noFill/>
          </p:spPr>
          <p:txBody>
            <a:bodyPr wrap="none" rtlCol="0">
              <a:spAutoFit/>
            </a:bodyPr>
            <a:lstStyle/>
            <a:p>
              <a:pPr algn="ctr"/>
              <a:r>
                <a:rPr lang="en-US" sz="1100" dirty="0">
                  <a:solidFill>
                    <a:schemeClr val="accent2">
                      <a:lumMod val="75000"/>
                    </a:schemeClr>
                  </a:solidFill>
                </a:rPr>
                <a:t>RM</a:t>
              </a:r>
            </a:p>
          </p:txBody>
        </p:sp>
      </p:grpSp>
      <mc:AlternateContent xmlns:mc="http://schemas.openxmlformats.org/markup-compatibility/2006" xmlns:a14="http://schemas.microsoft.com/office/drawing/2010/main">
        <mc:Choice Requires="a14">
          <p:sp>
            <p:nvSpPr>
              <p:cNvPr id="324" name="TextBox 323">
                <a:extLst>
                  <a:ext uri="{FF2B5EF4-FFF2-40B4-BE49-F238E27FC236}">
                    <a16:creationId xmlns:a16="http://schemas.microsoft.com/office/drawing/2014/main" id="{8432F89B-B507-2D9B-FBC5-C0ED6E2442B1}"/>
                  </a:ext>
                </a:extLst>
              </p:cNvPr>
              <p:cNvSpPr txBox="1"/>
              <p:nvPr/>
            </p:nvSpPr>
            <p:spPr>
              <a:xfrm>
                <a:off x="5122287" y="3172231"/>
                <a:ext cx="4311280" cy="927305"/>
              </a:xfrm>
              <a:prstGeom prst="rect">
                <a:avLst/>
              </a:prstGeom>
              <a:noFill/>
            </p:spPr>
            <p:txBody>
              <a:bodyPr wrap="square">
                <a:spAutoFit/>
              </a:bodyPr>
              <a:lstStyle/>
              <a:p>
                <a14:m>
                  <m:oMath xmlns:m="http://schemas.openxmlformats.org/officeDocument/2006/math">
                    <m:sSub>
                      <m:sSubPr>
                        <m:ctrlPr>
                          <a:rPr lang="en-US" sz="1800" i="1" smtClean="0">
                            <a:solidFill>
                              <a:schemeClr val="tx1"/>
                            </a:solidFill>
                            <a:latin typeface="Cambria Math" panose="02040503050406030204" pitchFamily="18" charset="0"/>
                            <a:ea typeface="Cambria Math" panose="02040503050406030204" pitchFamily="18" charset="0"/>
                          </a:rPr>
                        </m:ctrlPr>
                      </m:sSubPr>
                      <m:e>
                        <m:r>
                          <a:rPr lang="en-US" sz="1800" i="1">
                            <a:solidFill>
                              <a:schemeClr val="tx1"/>
                            </a:solidFill>
                            <a:latin typeface="Cambria Math" panose="02040503050406030204" pitchFamily="18" charset="0"/>
                            <a:ea typeface="Cambria Math" panose="02040503050406030204" pitchFamily="18" charset="0"/>
                          </a:rPr>
                          <m:t>𝑟</m:t>
                        </m:r>
                      </m:e>
                      <m:sub>
                        <m:r>
                          <a:rPr lang="en-US" sz="1800" i="1">
                            <a:solidFill>
                              <a:schemeClr val="tx1"/>
                            </a:solidFill>
                            <a:latin typeface="Cambria Math" panose="02040503050406030204" pitchFamily="18" charset="0"/>
                            <a:ea typeface="Cambria Math" panose="02040503050406030204" pitchFamily="18" charset="0"/>
                          </a:rPr>
                          <m:t>∅</m:t>
                        </m:r>
                      </m:sub>
                    </m:sSub>
                    <m:d>
                      <m:dPr>
                        <m:ctrlPr>
                          <a:rPr lang="en-US" sz="1800" i="1">
                            <a:solidFill>
                              <a:schemeClr val="tx1"/>
                            </a:solidFill>
                            <a:latin typeface="Cambria Math" panose="02040503050406030204" pitchFamily="18" charset="0"/>
                            <a:ea typeface="Cambria Math" panose="02040503050406030204" pitchFamily="18" charset="0"/>
                          </a:rPr>
                        </m:ctrlPr>
                      </m:dPr>
                      <m:e>
                        <m:r>
                          <a:rPr lang="en-US" sz="1800" i="1">
                            <a:solidFill>
                              <a:schemeClr val="tx1"/>
                            </a:solidFill>
                            <a:latin typeface="Cambria Math" panose="02040503050406030204" pitchFamily="18" charset="0"/>
                            <a:ea typeface="Cambria Math" panose="02040503050406030204" pitchFamily="18" charset="0"/>
                          </a:rPr>
                          <m:t>𝑥</m:t>
                        </m:r>
                        <m:r>
                          <a:rPr lang="en-US" sz="1800" i="1">
                            <a:solidFill>
                              <a:schemeClr val="tx1"/>
                            </a:solidFill>
                            <a:latin typeface="Cambria Math" panose="02040503050406030204" pitchFamily="18" charset="0"/>
                            <a:ea typeface="Cambria Math" panose="02040503050406030204" pitchFamily="18" charset="0"/>
                          </a:rPr>
                          <m:t>,</m:t>
                        </m:r>
                        <m:sSub>
                          <m:sSubPr>
                            <m:ctrlPr>
                              <a:rPr lang="en-US" sz="1800" i="1" smtClean="0">
                                <a:solidFill>
                                  <a:schemeClr val="tx1"/>
                                </a:solidFill>
                                <a:latin typeface="Cambria Math" panose="02040503050406030204" pitchFamily="18" charset="0"/>
                                <a:ea typeface="Cambria Math" panose="020405030504060302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rPr>
                              <m:t>𝑦</m:t>
                            </m:r>
                          </m:e>
                          <m:sub>
                            <m:r>
                              <a:rPr lang="en-US" sz="1800" b="0" i="1" smtClean="0">
                                <a:solidFill>
                                  <a:schemeClr val="tx1"/>
                                </a:solidFill>
                                <a:latin typeface="Cambria Math" panose="02040503050406030204" pitchFamily="18" charset="0"/>
                                <a:ea typeface="Cambria Math" panose="02040503050406030204" pitchFamily="18" charset="0"/>
                              </a:rPr>
                              <m:t>𝑤</m:t>
                            </m:r>
                          </m:sub>
                        </m:sSub>
                      </m:e>
                    </m:d>
                  </m:oMath>
                </a14:m>
                <a:r>
                  <a:rPr lang="en-US" dirty="0"/>
                  <a:t> is the scalar output of the reward model for prompt </a:t>
                </a:r>
                <a14:m>
                  <m:oMath xmlns:m="http://schemas.openxmlformats.org/officeDocument/2006/math">
                    <m:r>
                      <a:rPr lang="en-US" i="1" dirty="0" smtClean="0">
                        <a:latin typeface="Cambria Math" panose="02040503050406030204" pitchFamily="18" charset="0"/>
                      </a:rPr>
                      <m:t>𝑥</m:t>
                    </m:r>
                  </m:oMath>
                </a14:m>
                <a:r>
                  <a:rPr lang="en-US" dirty="0"/>
                  <a:t> and completion </a:t>
                </a:r>
                <a14:m>
                  <m:oMath xmlns:m="http://schemas.openxmlformats.org/officeDocument/2006/math">
                    <m:r>
                      <a:rPr lang="en-US" i="1" dirty="0" smtClean="0">
                        <a:latin typeface="Cambria Math" panose="02040503050406030204" pitchFamily="18" charset="0"/>
                      </a:rPr>
                      <m:t>𝑦</m:t>
                    </m:r>
                  </m:oMath>
                </a14:m>
                <a:r>
                  <a:rPr lang="en-US" dirty="0"/>
                  <a:t> with parameters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24" name="TextBox 323">
                <a:extLst>
                  <a:ext uri="{FF2B5EF4-FFF2-40B4-BE49-F238E27FC236}">
                    <a16:creationId xmlns:a16="http://schemas.microsoft.com/office/drawing/2014/main" id="{8432F89B-B507-2D9B-FBC5-C0ED6E2442B1}"/>
                  </a:ext>
                </a:extLst>
              </p:cNvPr>
              <p:cNvSpPr txBox="1">
                <a:spLocks noRot="1" noChangeAspect="1" noMove="1" noResize="1" noEditPoints="1" noAdjustHandles="1" noChangeArrowheads="1" noChangeShapeType="1" noTextEdit="1"/>
              </p:cNvSpPr>
              <p:nvPr/>
            </p:nvSpPr>
            <p:spPr>
              <a:xfrm>
                <a:off x="5122287" y="3172231"/>
                <a:ext cx="4311280" cy="927305"/>
              </a:xfrm>
              <a:prstGeom prst="rect">
                <a:avLst/>
              </a:prstGeom>
              <a:blipFill>
                <a:blip r:embed="rId9"/>
                <a:stretch>
                  <a:fillRect l="-1173" t="-2703" b="-9459"/>
                </a:stretch>
              </a:blipFill>
            </p:spPr>
            <p:txBody>
              <a:bodyPr/>
              <a:lstStyle/>
              <a:p>
                <a:r>
                  <a:rPr lang="en-US">
                    <a:noFill/>
                  </a:rPr>
                  <a:t> </a:t>
                </a:r>
              </a:p>
            </p:txBody>
          </p:sp>
        </mc:Fallback>
      </mc:AlternateContent>
      <p:grpSp>
        <p:nvGrpSpPr>
          <p:cNvPr id="325" name="Group 324">
            <a:extLst>
              <a:ext uri="{FF2B5EF4-FFF2-40B4-BE49-F238E27FC236}">
                <a16:creationId xmlns:a16="http://schemas.microsoft.com/office/drawing/2014/main" id="{B19DDF3F-2D26-F304-011A-9DEFCBFFEDF7}"/>
              </a:ext>
            </a:extLst>
          </p:cNvPr>
          <p:cNvGrpSpPr/>
          <p:nvPr/>
        </p:nvGrpSpPr>
        <p:grpSpPr>
          <a:xfrm>
            <a:off x="6301502" y="4644682"/>
            <a:ext cx="741560" cy="885151"/>
            <a:chOff x="5938474" y="3584344"/>
            <a:chExt cx="1276758" cy="1523980"/>
          </a:xfrm>
        </p:grpSpPr>
        <p:sp>
          <p:nvSpPr>
            <p:cNvPr id="326" name="Rounded Rectangle 325">
              <a:extLst>
                <a:ext uri="{FF2B5EF4-FFF2-40B4-BE49-F238E27FC236}">
                  <a16:creationId xmlns:a16="http://schemas.microsoft.com/office/drawing/2014/main" id="{BAB5032C-1EFE-BF49-5DFA-1DEC58CFD78E}"/>
                </a:ext>
              </a:extLst>
            </p:cNvPr>
            <p:cNvSpPr/>
            <p:nvPr/>
          </p:nvSpPr>
          <p:spPr>
            <a:xfrm>
              <a:off x="5938474" y="3627659"/>
              <a:ext cx="1276758" cy="1480665"/>
            </a:xfrm>
            <a:prstGeom prst="roundRect">
              <a:avLst>
                <a:gd name="adj" fmla="val 10306"/>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327" name="Group 326">
              <a:extLst>
                <a:ext uri="{FF2B5EF4-FFF2-40B4-BE49-F238E27FC236}">
                  <a16:creationId xmlns:a16="http://schemas.microsoft.com/office/drawing/2014/main" id="{B9BC0256-2D26-5A53-3309-FE91D939E7A1}"/>
                </a:ext>
              </a:extLst>
            </p:cNvPr>
            <p:cNvGrpSpPr/>
            <p:nvPr/>
          </p:nvGrpSpPr>
          <p:grpSpPr>
            <a:xfrm flipH="1">
              <a:off x="6184877" y="4007798"/>
              <a:ext cx="798637" cy="1051262"/>
              <a:chOff x="7280354" y="3451482"/>
              <a:chExt cx="798637" cy="1051262"/>
            </a:xfrm>
            <a:solidFill>
              <a:schemeClr val="accent2"/>
            </a:solidFill>
          </p:grpSpPr>
          <p:sp>
            <p:nvSpPr>
              <p:cNvPr id="329" name="Straight Connector 523">
                <a:extLst>
                  <a:ext uri="{FF2B5EF4-FFF2-40B4-BE49-F238E27FC236}">
                    <a16:creationId xmlns:a16="http://schemas.microsoft.com/office/drawing/2014/main" id="{D90C0218-2D69-273B-CB41-B1BD41F0ECC7}"/>
                  </a:ext>
                </a:extLst>
              </p:cNvPr>
              <p:cNvSpPr/>
              <p:nvPr/>
            </p:nvSpPr>
            <p:spPr>
              <a:xfrm flipH="1">
                <a:off x="7421345" y="3837032"/>
                <a:ext cx="228372" cy="1"/>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30" name="Straight Connector 540">
                <a:extLst>
                  <a:ext uri="{FF2B5EF4-FFF2-40B4-BE49-F238E27FC236}">
                    <a16:creationId xmlns:a16="http://schemas.microsoft.com/office/drawing/2014/main" id="{FACBF793-5265-381F-BA9D-7D1F0F6EE8BE}"/>
                  </a:ext>
                </a:extLst>
              </p:cNvPr>
              <p:cNvSpPr/>
              <p:nvPr/>
            </p:nvSpPr>
            <p:spPr>
              <a:xfrm flipH="1">
                <a:off x="7422626" y="4138086"/>
                <a:ext cx="231737" cy="1"/>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31" name="Straight Connector 565">
                <a:extLst>
                  <a:ext uri="{FF2B5EF4-FFF2-40B4-BE49-F238E27FC236}">
                    <a16:creationId xmlns:a16="http://schemas.microsoft.com/office/drawing/2014/main" id="{15B28AF8-C392-7A63-F8FE-21B10B6B56CC}"/>
                  </a:ext>
                </a:extLst>
              </p:cNvPr>
              <p:cNvSpPr/>
              <p:nvPr/>
            </p:nvSpPr>
            <p:spPr>
              <a:xfrm flipV="1">
                <a:off x="7422627" y="3535948"/>
                <a:ext cx="230352" cy="604520"/>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32" name="Straight Connector 583">
                <a:extLst>
                  <a:ext uri="{FF2B5EF4-FFF2-40B4-BE49-F238E27FC236}">
                    <a16:creationId xmlns:a16="http://schemas.microsoft.com/office/drawing/2014/main" id="{94B34809-4562-6B82-DCE8-0C8DC1C91AB2}"/>
                  </a:ext>
                </a:extLst>
              </p:cNvPr>
              <p:cNvSpPr/>
              <p:nvPr/>
            </p:nvSpPr>
            <p:spPr>
              <a:xfrm flipV="1">
                <a:off x="7423936" y="3536273"/>
                <a:ext cx="227434" cy="300435"/>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33" name="Straight Connector 586">
                <a:extLst>
                  <a:ext uri="{FF2B5EF4-FFF2-40B4-BE49-F238E27FC236}">
                    <a16:creationId xmlns:a16="http://schemas.microsoft.com/office/drawing/2014/main" id="{513EB7C1-D06D-FCF1-6450-3E6575FCCFBF}"/>
                  </a:ext>
                </a:extLst>
              </p:cNvPr>
              <p:cNvSpPr/>
              <p:nvPr/>
            </p:nvSpPr>
            <p:spPr>
              <a:xfrm flipV="1">
                <a:off x="7422627" y="3837327"/>
                <a:ext cx="227186" cy="300434"/>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34" name="Straight Connector 589">
                <a:extLst>
                  <a:ext uri="{FF2B5EF4-FFF2-40B4-BE49-F238E27FC236}">
                    <a16:creationId xmlns:a16="http://schemas.microsoft.com/office/drawing/2014/main" id="{BD9F140F-BF40-F37B-63A5-AA180DD86EEE}"/>
                  </a:ext>
                </a:extLst>
              </p:cNvPr>
              <p:cNvSpPr/>
              <p:nvPr/>
            </p:nvSpPr>
            <p:spPr>
              <a:xfrm>
                <a:off x="7423196" y="3837001"/>
                <a:ext cx="227189" cy="301085"/>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35" name="Straight Connector 590">
                <a:extLst>
                  <a:ext uri="{FF2B5EF4-FFF2-40B4-BE49-F238E27FC236}">
                    <a16:creationId xmlns:a16="http://schemas.microsoft.com/office/drawing/2014/main" id="{EC5E09AA-18AF-401A-9F92-6ADEE36CFA7A}"/>
                  </a:ext>
                </a:extLst>
              </p:cNvPr>
              <p:cNvSpPr/>
              <p:nvPr/>
            </p:nvSpPr>
            <p:spPr>
              <a:xfrm>
                <a:off x="7422594" y="3835977"/>
                <a:ext cx="228673" cy="604352"/>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36" name="Straight Connector 591">
                <a:extLst>
                  <a:ext uri="{FF2B5EF4-FFF2-40B4-BE49-F238E27FC236}">
                    <a16:creationId xmlns:a16="http://schemas.microsoft.com/office/drawing/2014/main" id="{6A550644-199F-36E5-DFCE-330BA20DD2C6}"/>
                  </a:ext>
                </a:extLst>
              </p:cNvPr>
              <p:cNvSpPr/>
              <p:nvPr/>
            </p:nvSpPr>
            <p:spPr>
              <a:xfrm>
                <a:off x="7423812" y="4138610"/>
                <a:ext cx="227556" cy="301533"/>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37" name="Straight Connector 523">
                <a:extLst>
                  <a:ext uri="{FF2B5EF4-FFF2-40B4-BE49-F238E27FC236}">
                    <a16:creationId xmlns:a16="http://schemas.microsoft.com/office/drawing/2014/main" id="{A9D9961C-C98D-F238-4956-AE9ADE4F2BD7}"/>
                  </a:ext>
                </a:extLst>
              </p:cNvPr>
              <p:cNvSpPr/>
              <p:nvPr/>
            </p:nvSpPr>
            <p:spPr>
              <a:xfrm flipH="1">
                <a:off x="7721476" y="3837032"/>
                <a:ext cx="228372" cy="1"/>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38" name="Straight Connector 540">
                <a:extLst>
                  <a:ext uri="{FF2B5EF4-FFF2-40B4-BE49-F238E27FC236}">
                    <a16:creationId xmlns:a16="http://schemas.microsoft.com/office/drawing/2014/main" id="{6129122F-0ED4-44B3-11D6-22C8595E9AD5}"/>
                  </a:ext>
                </a:extLst>
              </p:cNvPr>
              <p:cNvSpPr/>
              <p:nvPr/>
            </p:nvSpPr>
            <p:spPr>
              <a:xfrm flipH="1">
                <a:off x="7722757" y="4138086"/>
                <a:ext cx="231737" cy="1"/>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39" name="Straight Connector 553">
                <a:extLst>
                  <a:ext uri="{FF2B5EF4-FFF2-40B4-BE49-F238E27FC236}">
                    <a16:creationId xmlns:a16="http://schemas.microsoft.com/office/drawing/2014/main" id="{5D9300D5-3F25-9271-0D60-ED948B4C7184}"/>
                  </a:ext>
                </a:extLst>
              </p:cNvPr>
              <p:cNvSpPr/>
              <p:nvPr/>
            </p:nvSpPr>
            <p:spPr>
              <a:xfrm flipH="1">
                <a:off x="7720101" y="4439948"/>
                <a:ext cx="231121" cy="1"/>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40" name="Straight Connector 565">
                <a:extLst>
                  <a:ext uri="{FF2B5EF4-FFF2-40B4-BE49-F238E27FC236}">
                    <a16:creationId xmlns:a16="http://schemas.microsoft.com/office/drawing/2014/main" id="{0470A5E2-9B4E-FADD-BF75-4D00E80B149F}"/>
                  </a:ext>
                </a:extLst>
              </p:cNvPr>
              <p:cNvSpPr/>
              <p:nvPr/>
            </p:nvSpPr>
            <p:spPr>
              <a:xfrm flipV="1">
                <a:off x="7722758" y="3535948"/>
                <a:ext cx="230352" cy="604520"/>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41" name="Straight Connector 566">
                <a:extLst>
                  <a:ext uri="{FF2B5EF4-FFF2-40B4-BE49-F238E27FC236}">
                    <a16:creationId xmlns:a16="http://schemas.microsoft.com/office/drawing/2014/main" id="{110EED3B-81DE-3336-DA57-9E156854FE0C}"/>
                  </a:ext>
                </a:extLst>
              </p:cNvPr>
              <p:cNvSpPr/>
              <p:nvPr/>
            </p:nvSpPr>
            <p:spPr>
              <a:xfrm flipV="1">
                <a:off x="7724067" y="3838084"/>
                <a:ext cx="227332" cy="602242"/>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42" name="Straight Connector 583">
                <a:extLst>
                  <a:ext uri="{FF2B5EF4-FFF2-40B4-BE49-F238E27FC236}">
                    <a16:creationId xmlns:a16="http://schemas.microsoft.com/office/drawing/2014/main" id="{1C9DD3BB-7138-EAEC-6E30-083B2A3A8B8D}"/>
                  </a:ext>
                </a:extLst>
              </p:cNvPr>
              <p:cNvSpPr/>
              <p:nvPr/>
            </p:nvSpPr>
            <p:spPr>
              <a:xfrm flipV="1">
                <a:off x="7724067" y="3536273"/>
                <a:ext cx="227434" cy="300435"/>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43" name="Straight Connector 584">
                <a:extLst>
                  <a:ext uri="{FF2B5EF4-FFF2-40B4-BE49-F238E27FC236}">
                    <a16:creationId xmlns:a16="http://schemas.microsoft.com/office/drawing/2014/main" id="{99187D2C-6946-3F8A-A7F1-C6CCDD121F2A}"/>
                  </a:ext>
                </a:extLst>
              </p:cNvPr>
              <p:cNvSpPr/>
              <p:nvPr/>
            </p:nvSpPr>
            <p:spPr>
              <a:xfrm flipV="1">
                <a:off x="7722758" y="3535948"/>
                <a:ext cx="231735" cy="903190"/>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44" name="Straight Connector 585">
                <a:extLst>
                  <a:ext uri="{FF2B5EF4-FFF2-40B4-BE49-F238E27FC236}">
                    <a16:creationId xmlns:a16="http://schemas.microsoft.com/office/drawing/2014/main" id="{A1C46A96-D0AE-45A9-3721-403409AE6E6A}"/>
                  </a:ext>
                </a:extLst>
              </p:cNvPr>
              <p:cNvSpPr/>
              <p:nvPr/>
            </p:nvSpPr>
            <p:spPr>
              <a:xfrm>
                <a:off x="7723984" y="3537152"/>
                <a:ext cx="226531" cy="298678"/>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45" name="Straight Connector 586">
                <a:extLst>
                  <a:ext uri="{FF2B5EF4-FFF2-40B4-BE49-F238E27FC236}">
                    <a16:creationId xmlns:a16="http://schemas.microsoft.com/office/drawing/2014/main" id="{5ED43E7F-D700-004B-1C73-4300A7D028C9}"/>
                  </a:ext>
                </a:extLst>
              </p:cNvPr>
              <p:cNvSpPr/>
              <p:nvPr/>
            </p:nvSpPr>
            <p:spPr>
              <a:xfrm flipV="1">
                <a:off x="7722758" y="3837327"/>
                <a:ext cx="227186" cy="300434"/>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46" name="Straight Connector 587">
                <a:extLst>
                  <a:ext uri="{FF2B5EF4-FFF2-40B4-BE49-F238E27FC236}">
                    <a16:creationId xmlns:a16="http://schemas.microsoft.com/office/drawing/2014/main" id="{BB3F6022-0B68-887C-8C8F-F36C57465673}"/>
                  </a:ext>
                </a:extLst>
              </p:cNvPr>
              <p:cNvSpPr/>
              <p:nvPr/>
            </p:nvSpPr>
            <p:spPr>
              <a:xfrm>
                <a:off x="7724065" y="3535978"/>
                <a:ext cx="227333" cy="602244"/>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47" name="Straight Connector 588">
                <a:extLst>
                  <a:ext uri="{FF2B5EF4-FFF2-40B4-BE49-F238E27FC236}">
                    <a16:creationId xmlns:a16="http://schemas.microsoft.com/office/drawing/2014/main" id="{EDDDEC16-0BCE-97C6-DC34-6A69D79A3FE1}"/>
                  </a:ext>
                </a:extLst>
              </p:cNvPr>
              <p:cNvSpPr/>
              <p:nvPr/>
            </p:nvSpPr>
            <p:spPr>
              <a:xfrm>
                <a:off x="7724085" y="3532983"/>
                <a:ext cx="227288" cy="907425"/>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48" name="Straight Connector 589">
                <a:extLst>
                  <a:ext uri="{FF2B5EF4-FFF2-40B4-BE49-F238E27FC236}">
                    <a16:creationId xmlns:a16="http://schemas.microsoft.com/office/drawing/2014/main" id="{F5A971A5-D328-EFEA-4B91-8BA0ECE63F52}"/>
                  </a:ext>
                </a:extLst>
              </p:cNvPr>
              <p:cNvSpPr/>
              <p:nvPr/>
            </p:nvSpPr>
            <p:spPr>
              <a:xfrm>
                <a:off x="7723326" y="3837001"/>
                <a:ext cx="227188" cy="301085"/>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49" name="Straight Connector 590">
                <a:extLst>
                  <a:ext uri="{FF2B5EF4-FFF2-40B4-BE49-F238E27FC236}">
                    <a16:creationId xmlns:a16="http://schemas.microsoft.com/office/drawing/2014/main" id="{F30A6E60-6FC2-E77E-692E-21BF37087D55}"/>
                  </a:ext>
                </a:extLst>
              </p:cNvPr>
              <p:cNvSpPr/>
              <p:nvPr/>
            </p:nvSpPr>
            <p:spPr>
              <a:xfrm>
                <a:off x="7722725" y="3835977"/>
                <a:ext cx="228673" cy="604352"/>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50" name="Straight Connector 591">
                <a:extLst>
                  <a:ext uri="{FF2B5EF4-FFF2-40B4-BE49-F238E27FC236}">
                    <a16:creationId xmlns:a16="http://schemas.microsoft.com/office/drawing/2014/main" id="{643E6687-901D-3283-5773-697E12B7299C}"/>
                  </a:ext>
                </a:extLst>
              </p:cNvPr>
              <p:cNvSpPr/>
              <p:nvPr/>
            </p:nvSpPr>
            <p:spPr>
              <a:xfrm>
                <a:off x="7723943" y="4138610"/>
                <a:ext cx="227556" cy="301533"/>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51" name="Straight Connector 592">
                <a:extLst>
                  <a:ext uri="{FF2B5EF4-FFF2-40B4-BE49-F238E27FC236}">
                    <a16:creationId xmlns:a16="http://schemas.microsoft.com/office/drawing/2014/main" id="{AA252CE4-8E64-22A3-1657-D51954BBD044}"/>
                  </a:ext>
                </a:extLst>
              </p:cNvPr>
              <p:cNvSpPr/>
              <p:nvPr/>
            </p:nvSpPr>
            <p:spPr>
              <a:xfrm flipH="1">
                <a:off x="7720480" y="4137086"/>
                <a:ext cx="231023" cy="303054"/>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52" name="Oval 499">
                <a:extLst>
                  <a:ext uri="{FF2B5EF4-FFF2-40B4-BE49-F238E27FC236}">
                    <a16:creationId xmlns:a16="http://schemas.microsoft.com/office/drawing/2014/main" id="{0B430647-2BC4-39CD-D6A7-4B74472118C5}"/>
                  </a:ext>
                </a:extLst>
              </p:cNvPr>
              <p:cNvSpPr/>
              <p:nvPr/>
            </p:nvSpPr>
            <p:spPr>
              <a:xfrm flipH="1">
                <a:off x="7922490" y="3480563"/>
                <a:ext cx="122705" cy="122705"/>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FFF00"/>
                    </a:solidFill>
                  </a:defRPr>
                </a:pPr>
                <a:endParaRPr sz="700">
                  <a:solidFill>
                    <a:srgbClr val="FFFF00"/>
                  </a:solidFill>
                  <a:latin typeface="IBM Plex Sans Regular"/>
                </a:endParaRPr>
              </a:p>
            </p:txBody>
          </p:sp>
          <p:sp>
            <p:nvSpPr>
              <p:cNvPr id="353" name="Oval 506">
                <a:extLst>
                  <a:ext uri="{FF2B5EF4-FFF2-40B4-BE49-F238E27FC236}">
                    <a16:creationId xmlns:a16="http://schemas.microsoft.com/office/drawing/2014/main" id="{68479495-62D1-43EC-3279-22B0CC48A5E9}"/>
                  </a:ext>
                </a:extLst>
              </p:cNvPr>
              <p:cNvSpPr/>
              <p:nvPr/>
            </p:nvSpPr>
            <p:spPr>
              <a:xfrm flipH="1">
                <a:off x="7888695" y="3743161"/>
                <a:ext cx="190296" cy="190298"/>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FFF00"/>
                    </a:solidFill>
                  </a:defRPr>
                </a:pPr>
                <a:endParaRPr sz="700">
                  <a:solidFill>
                    <a:srgbClr val="FFFF00"/>
                  </a:solidFill>
                  <a:latin typeface="IBM Plex Sans Regular"/>
                </a:endParaRPr>
              </a:p>
            </p:txBody>
          </p:sp>
          <p:sp>
            <p:nvSpPr>
              <p:cNvPr id="354" name="Oval 529">
                <a:extLst>
                  <a:ext uri="{FF2B5EF4-FFF2-40B4-BE49-F238E27FC236}">
                    <a16:creationId xmlns:a16="http://schemas.microsoft.com/office/drawing/2014/main" id="{AB3BAABF-FB05-7335-8AFA-551B3CD989D5}"/>
                  </a:ext>
                </a:extLst>
              </p:cNvPr>
              <p:cNvSpPr/>
              <p:nvPr/>
            </p:nvSpPr>
            <p:spPr>
              <a:xfrm flipH="1">
                <a:off x="7936429" y="4090774"/>
                <a:ext cx="94827" cy="94827"/>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FFF00"/>
                    </a:solidFill>
                  </a:defRPr>
                </a:pPr>
                <a:endParaRPr sz="700">
                  <a:solidFill>
                    <a:srgbClr val="FFFF00"/>
                  </a:solidFill>
                  <a:latin typeface="IBM Plex Sans Regular"/>
                </a:endParaRPr>
              </a:p>
            </p:txBody>
          </p:sp>
          <p:sp>
            <p:nvSpPr>
              <p:cNvPr id="355" name="Oval 542">
                <a:extLst>
                  <a:ext uri="{FF2B5EF4-FFF2-40B4-BE49-F238E27FC236}">
                    <a16:creationId xmlns:a16="http://schemas.microsoft.com/office/drawing/2014/main" id="{6BBE6AD5-3919-9EC9-4F45-D34FE09A7EFC}"/>
                  </a:ext>
                </a:extLst>
              </p:cNvPr>
              <p:cNvSpPr/>
              <p:nvPr/>
            </p:nvSpPr>
            <p:spPr>
              <a:xfrm flipH="1">
                <a:off x="7909250" y="4359627"/>
                <a:ext cx="143116" cy="143117"/>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FFF00"/>
                    </a:solidFill>
                  </a:defRPr>
                </a:pPr>
                <a:endParaRPr sz="700">
                  <a:solidFill>
                    <a:srgbClr val="FFFF00"/>
                  </a:solidFill>
                  <a:latin typeface="IBM Plex Sans Regular"/>
                </a:endParaRPr>
              </a:p>
            </p:txBody>
          </p:sp>
          <p:sp>
            <p:nvSpPr>
              <p:cNvPr id="356" name="Oval 508">
                <a:extLst>
                  <a:ext uri="{FF2B5EF4-FFF2-40B4-BE49-F238E27FC236}">
                    <a16:creationId xmlns:a16="http://schemas.microsoft.com/office/drawing/2014/main" id="{F290A73E-DF76-ED9C-2219-6BF218B783C5}"/>
                  </a:ext>
                </a:extLst>
              </p:cNvPr>
              <p:cNvSpPr/>
              <p:nvPr/>
            </p:nvSpPr>
            <p:spPr>
              <a:xfrm flipH="1">
                <a:off x="7311162" y="3766752"/>
                <a:ext cx="143116" cy="143116"/>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357" name="Oval 531">
                <a:extLst>
                  <a:ext uri="{FF2B5EF4-FFF2-40B4-BE49-F238E27FC236}">
                    <a16:creationId xmlns:a16="http://schemas.microsoft.com/office/drawing/2014/main" id="{2CF9D1BB-811F-A3C8-C388-948BA182A6A0}"/>
                  </a:ext>
                </a:extLst>
              </p:cNvPr>
              <p:cNvSpPr/>
              <p:nvPr/>
            </p:nvSpPr>
            <p:spPr>
              <a:xfrm flipH="1">
                <a:off x="7280354" y="4048066"/>
                <a:ext cx="204731" cy="204733"/>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358" name="Oval 507">
                <a:extLst>
                  <a:ext uri="{FF2B5EF4-FFF2-40B4-BE49-F238E27FC236}">
                    <a16:creationId xmlns:a16="http://schemas.microsoft.com/office/drawing/2014/main" id="{B1207632-C3F1-4C9F-9E59-99FD203324AA}"/>
                  </a:ext>
                </a:extLst>
              </p:cNvPr>
              <p:cNvSpPr/>
              <p:nvPr/>
            </p:nvSpPr>
            <p:spPr>
              <a:xfrm flipH="1">
                <a:off x="7639391" y="3790896"/>
                <a:ext cx="94827" cy="94828"/>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359" name="Oval 530">
                <a:extLst>
                  <a:ext uri="{FF2B5EF4-FFF2-40B4-BE49-F238E27FC236}">
                    <a16:creationId xmlns:a16="http://schemas.microsoft.com/office/drawing/2014/main" id="{7F5F382A-C5D1-CE68-34C7-A3213B025BB5}"/>
                  </a:ext>
                </a:extLst>
              </p:cNvPr>
              <p:cNvSpPr/>
              <p:nvPr/>
            </p:nvSpPr>
            <p:spPr>
              <a:xfrm flipH="1">
                <a:off x="7614383" y="4065766"/>
                <a:ext cx="144844" cy="144844"/>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360" name="Oval 543">
                <a:extLst>
                  <a:ext uri="{FF2B5EF4-FFF2-40B4-BE49-F238E27FC236}">
                    <a16:creationId xmlns:a16="http://schemas.microsoft.com/office/drawing/2014/main" id="{EC88681E-D761-91B2-9F3E-6DE2682ABF25}"/>
                  </a:ext>
                </a:extLst>
              </p:cNvPr>
              <p:cNvSpPr/>
              <p:nvPr/>
            </p:nvSpPr>
            <p:spPr>
              <a:xfrm flipH="1">
                <a:off x="7639391" y="4390995"/>
                <a:ext cx="94827" cy="94827"/>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361" name="Oval 500">
                <a:extLst>
                  <a:ext uri="{FF2B5EF4-FFF2-40B4-BE49-F238E27FC236}">
                    <a16:creationId xmlns:a16="http://schemas.microsoft.com/office/drawing/2014/main" id="{B6382229-DEC7-0B1F-77EB-41C9BF347741}"/>
                  </a:ext>
                </a:extLst>
              </p:cNvPr>
              <p:cNvSpPr/>
              <p:nvPr/>
            </p:nvSpPr>
            <p:spPr>
              <a:xfrm flipH="1">
                <a:off x="7596371" y="3451482"/>
                <a:ext cx="180867" cy="180867"/>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grpSp>
        <p:sp>
          <p:nvSpPr>
            <p:cNvPr id="328" name="TextBox 327">
              <a:extLst>
                <a:ext uri="{FF2B5EF4-FFF2-40B4-BE49-F238E27FC236}">
                  <a16:creationId xmlns:a16="http://schemas.microsoft.com/office/drawing/2014/main" id="{077F1311-8DCF-5D69-C852-1199AFFCFF3D}"/>
                </a:ext>
              </a:extLst>
            </p:cNvPr>
            <p:cNvSpPr txBox="1"/>
            <p:nvPr/>
          </p:nvSpPr>
          <p:spPr>
            <a:xfrm>
              <a:off x="6264936" y="3584344"/>
              <a:ext cx="657414" cy="450419"/>
            </a:xfrm>
            <a:prstGeom prst="rect">
              <a:avLst/>
            </a:prstGeom>
            <a:noFill/>
          </p:spPr>
          <p:txBody>
            <a:bodyPr wrap="none" rtlCol="0">
              <a:spAutoFit/>
            </a:bodyPr>
            <a:lstStyle/>
            <a:p>
              <a:pPr algn="ctr"/>
              <a:r>
                <a:rPr lang="en-US" sz="1100" dirty="0">
                  <a:solidFill>
                    <a:schemeClr val="accent2">
                      <a:lumMod val="75000"/>
                    </a:schemeClr>
                  </a:solidFill>
                </a:rPr>
                <a:t>RM</a:t>
              </a:r>
            </a:p>
          </p:txBody>
        </p:sp>
      </p:grpSp>
      <mc:AlternateContent xmlns:mc="http://schemas.openxmlformats.org/markup-compatibility/2006" xmlns:a14="http://schemas.microsoft.com/office/drawing/2010/main">
        <mc:Choice Requires="a14">
          <p:sp>
            <p:nvSpPr>
              <p:cNvPr id="365" name="TextBox 364">
                <a:extLst>
                  <a:ext uri="{FF2B5EF4-FFF2-40B4-BE49-F238E27FC236}">
                    <a16:creationId xmlns:a16="http://schemas.microsoft.com/office/drawing/2014/main" id="{FA705D05-FB71-08B3-3029-D33C7BD24FF1}"/>
                  </a:ext>
                </a:extLst>
              </p:cNvPr>
              <p:cNvSpPr txBox="1"/>
              <p:nvPr/>
            </p:nvSpPr>
            <p:spPr>
              <a:xfrm>
                <a:off x="5499606" y="5598115"/>
                <a:ext cx="3725524" cy="523220"/>
              </a:xfrm>
              <a:prstGeom prst="rect">
                <a:avLst/>
              </a:prstGeom>
              <a:noFill/>
            </p:spPr>
            <p:txBody>
              <a:bodyPr wrap="square" rtlCol="0">
                <a:spAutoFit/>
              </a:bodyPr>
              <a:lstStyle/>
              <a:p>
                <a:r>
                  <a:rPr lang="en-US" sz="1400" dirty="0">
                    <a:solidFill>
                      <a:schemeClr val="bg2">
                        <a:lumMod val="25000"/>
                      </a:schemeClr>
                    </a:solidFill>
                  </a:rPr>
                  <a:t>At Inference time, we can give a prompt (</a:t>
                </a:r>
                <a14:m>
                  <m:oMath xmlns:m="http://schemas.openxmlformats.org/officeDocument/2006/math">
                    <m:r>
                      <a:rPr lang="en-US" sz="1400" i="1" dirty="0" smtClean="0">
                        <a:solidFill>
                          <a:schemeClr val="bg2">
                            <a:lumMod val="25000"/>
                          </a:schemeClr>
                        </a:solidFill>
                        <a:latin typeface="Cambria Math" panose="02040503050406030204" pitchFamily="18" charset="0"/>
                      </a:rPr>
                      <m:t>𝑥</m:t>
                    </m:r>
                  </m:oMath>
                </a14:m>
                <a:r>
                  <a:rPr lang="en-US" sz="1400" dirty="0">
                    <a:solidFill>
                      <a:schemeClr val="bg2">
                        <a:lumMod val="25000"/>
                      </a:schemeClr>
                    </a:solidFill>
                  </a:rPr>
                  <a:t>) and response (</a:t>
                </a:r>
                <a14:m>
                  <m:oMath xmlns:m="http://schemas.openxmlformats.org/officeDocument/2006/math">
                    <m:r>
                      <a:rPr lang="en-US" sz="1400" i="1" dirty="0" smtClean="0">
                        <a:solidFill>
                          <a:schemeClr val="bg2">
                            <a:lumMod val="25000"/>
                          </a:schemeClr>
                        </a:solidFill>
                        <a:latin typeface="Cambria Math" panose="02040503050406030204" pitchFamily="18" charset="0"/>
                      </a:rPr>
                      <m:t>𝑦</m:t>
                    </m:r>
                  </m:oMath>
                </a14:m>
                <a:r>
                  <a:rPr lang="en-US" sz="1400" dirty="0">
                    <a:solidFill>
                      <a:schemeClr val="bg2">
                        <a:lumMod val="25000"/>
                      </a:schemeClr>
                    </a:solidFill>
                  </a:rPr>
                  <a:t>) to get a scalar reward</a:t>
                </a:r>
              </a:p>
            </p:txBody>
          </p:sp>
        </mc:Choice>
        <mc:Fallback xmlns="">
          <p:sp>
            <p:nvSpPr>
              <p:cNvPr id="365" name="TextBox 364">
                <a:extLst>
                  <a:ext uri="{FF2B5EF4-FFF2-40B4-BE49-F238E27FC236}">
                    <a16:creationId xmlns:a16="http://schemas.microsoft.com/office/drawing/2014/main" id="{FA705D05-FB71-08B3-3029-D33C7BD24FF1}"/>
                  </a:ext>
                </a:extLst>
              </p:cNvPr>
              <p:cNvSpPr txBox="1">
                <a:spLocks noRot="1" noChangeAspect="1" noMove="1" noResize="1" noEditPoints="1" noAdjustHandles="1" noChangeArrowheads="1" noChangeShapeType="1" noTextEdit="1"/>
              </p:cNvSpPr>
              <p:nvPr/>
            </p:nvSpPr>
            <p:spPr>
              <a:xfrm>
                <a:off x="5499606" y="5598115"/>
                <a:ext cx="3725524" cy="523220"/>
              </a:xfrm>
              <a:prstGeom prst="rect">
                <a:avLst/>
              </a:prstGeom>
              <a:blipFill>
                <a:blip r:embed="rId10"/>
                <a:stretch>
                  <a:fillRect l="-339" t="-2381" b="-14286"/>
                </a:stretch>
              </a:blipFill>
            </p:spPr>
            <p:txBody>
              <a:bodyPr/>
              <a:lstStyle/>
              <a:p>
                <a:r>
                  <a:rPr lang="en-US">
                    <a:noFill/>
                  </a:rPr>
                  <a:t> </a:t>
                </a:r>
              </a:p>
            </p:txBody>
          </p:sp>
        </mc:Fallback>
      </mc:AlternateContent>
      <p:sp>
        <p:nvSpPr>
          <p:cNvPr id="368" name="TextBox 367">
            <a:extLst>
              <a:ext uri="{FF2B5EF4-FFF2-40B4-BE49-F238E27FC236}">
                <a16:creationId xmlns:a16="http://schemas.microsoft.com/office/drawing/2014/main" id="{FFF84187-E98F-01F1-52C8-99E8E8311EC3}"/>
              </a:ext>
            </a:extLst>
          </p:cNvPr>
          <p:cNvSpPr txBox="1"/>
          <p:nvPr/>
        </p:nvSpPr>
        <p:spPr>
          <a:xfrm rot="5400000">
            <a:off x="3720674" y="2654978"/>
            <a:ext cx="646366" cy="307777"/>
          </a:xfrm>
          <a:prstGeom prst="rect">
            <a:avLst/>
          </a:prstGeom>
          <a:noFill/>
        </p:spPr>
        <p:txBody>
          <a:bodyPr wrap="square">
            <a:spAutoFit/>
          </a:bodyPr>
          <a:lstStyle/>
          <a:p>
            <a:r>
              <a:rPr lang="en-US" sz="1400" dirty="0">
                <a:solidFill>
                  <a:srgbClr val="FF0000"/>
                </a:solidFill>
              </a:rPr>
              <a:t>Train</a:t>
            </a:r>
          </a:p>
        </p:txBody>
      </p:sp>
      <mc:AlternateContent xmlns:mc="http://schemas.openxmlformats.org/markup-compatibility/2006" xmlns:a14="http://schemas.microsoft.com/office/drawing/2010/main">
        <mc:Choice Requires="a14">
          <p:sp>
            <p:nvSpPr>
              <p:cNvPr id="372" name="TextBox 371">
                <a:extLst>
                  <a:ext uri="{FF2B5EF4-FFF2-40B4-BE49-F238E27FC236}">
                    <a16:creationId xmlns:a16="http://schemas.microsoft.com/office/drawing/2014/main" id="{CD9D8DFC-5E5F-105A-2A4D-A7178CCDE6F3}"/>
                  </a:ext>
                </a:extLst>
              </p:cNvPr>
              <p:cNvSpPr txBox="1"/>
              <p:nvPr/>
            </p:nvSpPr>
            <p:spPr>
              <a:xfrm>
                <a:off x="5035303" y="2192362"/>
                <a:ext cx="4810442" cy="4898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Pre>
                        <m:sPrePr>
                          <m:ctrlPr>
                            <a:rPr lang="en-US" i="1" smtClean="0">
                              <a:solidFill>
                                <a:schemeClr val="tx1"/>
                              </a:solidFill>
                              <a:latin typeface="Cambria Math" panose="02040503050406030204" pitchFamily="18" charset="0"/>
                            </a:rPr>
                          </m:ctrlPr>
                        </m:sPrePr>
                        <m:sub>
                          <m:r>
                            <a:rPr lang="en-US" i="1" smtClean="0">
                              <a:solidFill>
                                <a:schemeClr val="tx1"/>
                              </a:solidFill>
                              <a:latin typeface="Cambria Math" panose="02040503050406030204" pitchFamily="18" charset="0"/>
                              <a:ea typeface="Cambria Math" panose="02040503050406030204" pitchFamily="18" charset="0"/>
                            </a:rPr>
                            <m:t>∅</m:t>
                          </m:r>
                        </m:sub>
                        <m:sup>
                          <m:r>
                            <m:rPr>
                              <m:nor/>
                            </m:rPr>
                            <a:rPr lang="en-US" b="0" i="0" smtClean="0">
                              <a:solidFill>
                                <a:schemeClr val="tx1"/>
                              </a:solidFill>
                              <a:latin typeface="Cambria Math" panose="02040503050406030204" pitchFamily="18" charset="0"/>
                            </a:rPr>
                            <m:t>max</m:t>
                          </m:r>
                          <m:r>
                            <a:rPr lang="en-US" b="0" i="1" smtClean="0">
                              <a:solidFill>
                                <a:schemeClr val="tx1"/>
                              </a:solidFill>
                              <a:latin typeface="Cambria Math" panose="02040503050406030204" pitchFamily="18" charset="0"/>
                            </a:rPr>
                            <m:t> </m:t>
                          </m:r>
                        </m:sup>
                        <m:e>
                          <m:sSub>
                            <m:sSubPr>
                              <m:ctrlPr>
                                <a:rPr lang="en-US" i="1">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 −</m:t>
                              </m:r>
                              <m:r>
                                <a:rPr lang="en-US" i="1">
                                  <a:solidFill>
                                    <a:schemeClr val="tx1"/>
                                  </a:solidFill>
                                  <a:latin typeface="Cambria Math" panose="02040503050406030204" pitchFamily="18" charset="0"/>
                                  <a:ea typeface="Cambria Math" panose="02040503050406030204" pitchFamily="18" charset="0"/>
                                </a:rPr>
                                <m:t>𝔼</m:t>
                              </m:r>
                            </m:e>
                            <m:sub>
                              <m:r>
                                <a:rPr lang="en-US" i="1">
                                  <a:solidFill>
                                    <a:schemeClr val="tx1"/>
                                  </a:solidFill>
                                  <a:latin typeface="Cambria Math" panose="02040503050406030204" pitchFamily="18" charset="0"/>
                                  <a:ea typeface="Cambria Math" panose="02040503050406030204" pitchFamily="18" charset="0"/>
                                </a:rPr>
                                <m:t>𝑥</m:t>
                              </m:r>
                              <m:r>
                                <a:rPr lang="en-US" i="1">
                                  <a:solidFill>
                                    <a:schemeClr val="tx1"/>
                                  </a:solidFill>
                                  <a:latin typeface="Cambria Math" panose="02040503050406030204" pitchFamily="18" charset="0"/>
                                  <a:ea typeface="Cambria Math" panose="02040503050406030204" pitchFamily="18" charset="0"/>
                                </a:rPr>
                                <m:t>,</m:t>
                              </m:r>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𝑦</m:t>
                                  </m:r>
                                </m:e>
                                <m:sub>
                                  <m:r>
                                    <a:rPr lang="en-US" b="0" i="1" smtClean="0">
                                      <a:solidFill>
                                        <a:schemeClr val="tx1"/>
                                      </a:solidFill>
                                      <a:latin typeface="Cambria Math" panose="02040503050406030204" pitchFamily="18" charset="0"/>
                                      <a:ea typeface="Cambria Math" panose="02040503050406030204" pitchFamily="18" charset="0"/>
                                    </a:rPr>
                                    <m:t>𝑤</m:t>
                                  </m:r>
                                </m:sub>
                              </m:sSub>
                              <m:r>
                                <a:rPr lang="en-US" b="0" i="1" smtClean="0">
                                  <a:solidFill>
                                    <a:schemeClr val="tx1"/>
                                  </a:solidFill>
                                  <a:latin typeface="Cambria Math" panose="02040503050406030204" pitchFamily="18" charset="0"/>
                                  <a:ea typeface="Cambria Math" panose="02040503050406030204" pitchFamily="18" charset="0"/>
                                </a:rPr>
                                <m:t>,</m:t>
                              </m:r>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𝑦</m:t>
                                  </m:r>
                                </m:e>
                                <m:sub>
                                  <m:r>
                                    <a:rPr lang="en-US" b="0" i="1" smtClean="0">
                                      <a:solidFill>
                                        <a:schemeClr val="tx1"/>
                                      </a:solidFill>
                                      <a:latin typeface="Cambria Math" panose="02040503050406030204" pitchFamily="18" charset="0"/>
                                      <a:ea typeface="Cambria Math" panose="02040503050406030204" pitchFamily="18" charset="0"/>
                                    </a:rPr>
                                    <m:t>𝑙</m:t>
                                  </m:r>
                                </m:sub>
                              </m:sSub>
                              <m:r>
                                <a:rPr lang="en-US" i="1">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𝐷</m:t>
                              </m:r>
                            </m:sub>
                          </m:sSub>
                          <m:d>
                            <m:dPr>
                              <m:begChr m:val="["/>
                              <m:endChr m:val="]"/>
                              <m:ctrlPr>
                                <a:rPr lang="en-US" i="1">
                                  <a:solidFill>
                                    <a:schemeClr val="tx1"/>
                                  </a:solidFill>
                                  <a:latin typeface="Cambria Math" panose="02040503050406030204" pitchFamily="18" charset="0"/>
                                  <a:ea typeface="Cambria Math" panose="02040503050406030204" pitchFamily="18" charset="0"/>
                                </a:rPr>
                              </m:ctrlPr>
                            </m:dPr>
                            <m:e>
                              <m:func>
                                <m:funcPr>
                                  <m:ctrlPr>
                                    <a:rPr lang="en-US" i="1" smtClean="0">
                                      <a:solidFill>
                                        <a:schemeClr val="tx1"/>
                                      </a:solidFill>
                                      <a:latin typeface="Cambria Math" panose="02040503050406030204" pitchFamily="18" charset="0"/>
                                      <a:ea typeface="Cambria Math" panose="02040503050406030204" pitchFamily="18" charset="0"/>
                                    </a:rPr>
                                  </m:ctrlPr>
                                </m:funcPr>
                                <m:fName>
                                  <m:r>
                                    <m:rPr>
                                      <m:sty m:val="p"/>
                                    </m:rPr>
                                    <a:rPr lang="en-US" i="0" smtClean="0">
                                      <a:solidFill>
                                        <a:schemeClr val="tx1"/>
                                      </a:solidFill>
                                      <a:latin typeface="Cambria Math" panose="02040503050406030204" pitchFamily="18" charset="0"/>
                                      <a:ea typeface="Cambria Math" panose="02040503050406030204" pitchFamily="18" charset="0"/>
                                    </a:rPr>
                                    <m:t>log</m:t>
                                  </m:r>
                                </m:fName>
                                <m:e>
                                  <m:d>
                                    <m:dPr>
                                      <m:ctrlPr>
                                        <a:rPr lang="en-US" i="1" smtClean="0">
                                          <a:solidFill>
                                            <a:schemeClr val="tx1"/>
                                          </a:solidFill>
                                          <a:latin typeface="Cambria Math" panose="02040503050406030204" pitchFamily="18" charset="0"/>
                                          <a:ea typeface="Cambria Math" panose="02040503050406030204" pitchFamily="18" charset="0"/>
                                        </a:rPr>
                                      </m:ctrlPr>
                                    </m:dPr>
                                    <m:e>
                                      <m:r>
                                        <a:rPr lang="en-US" i="1" smtClean="0">
                                          <a:solidFill>
                                            <a:schemeClr val="tx1"/>
                                          </a:solidFill>
                                          <a:latin typeface="Cambria Math" panose="02040503050406030204" pitchFamily="18" charset="0"/>
                                          <a:ea typeface="Cambria Math" panose="02040503050406030204" pitchFamily="18" charset="0"/>
                                        </a:rPr>
                                        <m:t>𝜎</m:t>
                                      </m:r>
                                      <m:d>
                                        <m:dPr>
                                          <m:ctrlPr>
                                            <a:rPr lang="en-US" i="1" smtClean="0">
                                              <a:solidFill>
                                                <a:schemeClr val="tx1"/>
                                              </a:solidFill>
                                              <a:latin typeface="Cambria Math" panose="02040503050406030204" pitchFamily="18" charset="0"/>
                                              <a:ea typeface="Cambria Math" panose="02040503050406030204" pitchFamily="18" charset="0"/>
                                            </a:rPr>
                                          </m:ctrlPr>
                                        </m:dPr>
                                        <m:e>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𝑟</m:t>
                                              </m:r>
                                            </m:e>
                                            <m:sub>
                                              <m:r>
                                                <a:rPr lang="en-US" i="1">
                                                  <a:solidFill>
                                                    <a:schemeClr val="tx1"/>
                                                  </a:solidFill>
                                                  <a:latin typeface="Cambria Math" panose="02040503050406030204" pitchFamily="18" charset="0"/>
                                                  <a:ea typeface="Cambria Math" panose="02040503050406030204" pitchFamily="18" charset="0"/>
                                                </a:rPr>
                                                <m:t>∅</m:t>
                                              </m:r>
                                            </m:sub>
                                          </m:sSub>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𝑥</m:t>
                                              </m:r>
                                              <m:r>
                                                <a:rPr lang="en-US" i="1">
                                                  <a:solidFill>
                                                    <a:schemeClr val="tx1"/>
                                                  </a:solidFill>
                                                  <a:latin typeface="Cambria Math" panose="02040503050406030204" pitchFamily="18" charset="0"/>
                                                  <a:ea typeface="Cambria Math" panose="02040503050406030204" pitchFamily="18" charset="0"/>
                                                </a:rPr>
                                                <m:t>,</m:t>
                                              </m:r>
                                              <m:sSub>
                                                <m:sSubPr>
                                                  <m:ctrlPr>
                                                    <a:rPr lang="en-US"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𝑦</m:t>
                                                  </m:r>
                                                </m:e>
                                                <m:sub>
                                                  <m:r>
                                                    <a:rPr lang="en-US" b="0" i="1" smtClean="0">
                                                      <a:solidFill>
                                                        <a:schemeClr val="tx1"/>
                                                      </a:solidFill>
                                                      <a:latin typeface="Cambria Math" panose="02040503050406030204" pitchFamily="18" charset="0"/>
                                                      <a:ea typeface="Cambria Math" panose="02040503050406030204" pitchFamily="18" charset="0"/>
                                                    </a:rPr>
                                                    <m:t>𝑤</m:t>
                                                  </m:r>
                                                </m:sub>
                                              </m:sSub>
                                            </m:e>
                                          </m:d>
                                          <m:r>
                                            <a:rPr lang="en-US" b="0" i="1" smtClean="0">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𝑟</m:t>
                                              </m:r>
                                            </m:e>
                                            <m:sub>
                                              <m:r>
                                                <a:rPr lang="en-US" i="1">
                                                  <a:solidFill>
                                                    <a:schemeClr val="tx1"/>
                                                  </a:solidFill>
                                                  <a:latin typeface="Cambria Math" panose="02040503050406030204" pitchFamily="18" charset="0"/>
                                                  <a:ea typeface="Cambria Math" panose="02040503050406030204" pitchFamily="18" charset="0"/>
                                                </a:rPr>
                                                <m:t>∅</m:t>
                                              </m:r>
                                            </m:sub>
                                          </m:sSub>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𝑥</m:t>
                                              </m:r>
                                              <m:r>
                                                <a:rPr lang="en-US" i="1">
                                                  <a:solidFill>
                                                    <a:schemeClr val="tx1"/>
                                                  </a:solidFill>
                                                  <a:latin typeface="Cambria Math" panose="02040503050406030204" pitchFamily="18" charset="0"/>
                                                  <a:ea typeface="Cambria Math" panose="02040503050406030204" pitchFamily="18" charset="0"/>
                                                </a:rPr>
                                                <m:t>,</m:t>
                                              </m:r>
                                              <m:sSub>
                                                <m:sSubPr>
                                                  <m:ctrlPr>
                                                    <a:rPr lang="en-US" i="1">
                                                      <a:solidFill>
                                                        <a:schemeClr val="tx1"/>
                                                      </a:solidFill>
                                                      <a:latin typeface="Cambria Math" panose="02040503050406030204" pitchFamily="18" charset="0"/>
                                                      <a:ea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𝑦</m:t>
                                                  </m:r>
                                                </m:e>
                                                <m:sub>
                                                  <m:r>
                                                    <a:rPr lang="en-US" b="0" i="1" smtClean="0">
                                                      <a:solidFill>
                                                        <a:schemeClr val="tx1"/>
                                                      </a:solidFill>
                                                      <a:latin typeface="Cambria Math" panose="02040503050406030204" pitchFamily="18" charset="0"/>
                                                      <a:ea typeface="Cambria Math" panose="02040503050406030204" pitchFamily="18" charset="0"/>
                                                    </a:rPr>
                                                    <m:t>𝑙</m:t>
                                                  </m:r>
                                                </m:sub>
                                              </m:sSub>
                                            </m:e>
                                          </m:d>
                                        </m:e>
                                      </m:d>
                                    </m:e>
                                  </m:d>
                                </m:e>
                              </m:func>
                            </m:e>
                          </m:d>
                        </m:e>
                      </m:sPre>
                    </m:oMath>
                  </m:oMathPara>
                </a14:m>
                <a:endParaRPr lang="en-US" sz="1200" dirty="0">
                  <a:solidFill>
                    <a:schemeClr val="tx1"/>
                  </a:solidFill>
                </a:endParaRPr>
              </a:p>
            </p:txBody>
          </p:sp>
        </mc:Choice>
        <mc:Fallback xmlns="">
          <p:sp>
            <p:nvSpPr>
              <p:cNvPr id="372" name="TextBox 371">
                <a:extLst>
                  <a:ext uri="{FF2B5EF4-FFF2-40B4-BE49-F238E27FC236}">
                    <a16:creationId xmlns:a16="http://schemas.microsoft.com/office/drawing/2014/main" id="{CD9D8DFC-5E5F-105A-2A4D-A7178CCDE6F3}"/>
                  </a:ext>
                </a:extLst>
              </p:cNvPr>
              <p:cNvSpPr txBox="1">
                <a:spLocks noRot="1" noChangeAspect="1" noMove="1" noResize="1" noEditPoints="1" noAdjustHandles="1" noChangeArrowheads="1" noChangeShapeType="1" noTextEdit="1"/>
              </p:cNvSpPr>
              <p:nvPr/>
            </p:nvSpPr>
            <p:spPr>
              <a:xfrm>
                <a:off x="5035303" y="2192362"/>
                <a:ext cx="4810442" cy="489814"/>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76615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55981-ADF6-3B00-F281-85974B9051DD}"/>
              </a:ext>
            </a:extLst>
          </p:cNvPr>
          <p:cNvSpPr>
            <a:spLocks noGrp="1"/>
          </p:cNvSpPr>
          <p:nvPr>
            <p:ph type="title"/>
          </p:nvPr>
        </p:nvSpPr>
        <p:spPr/>
        <p:txBody>
          <a:bodyPr/>
          <a:lstStyle/>
          <a:p>
            <a:r>
              <a:rPr lang="en-US" dirty="0"/>
              <a:t>Reward Model Objective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124033B-EA13-9EC8-9E16-57790B5C651C}"/>
                  </a:ext>
                </a:extLst>
              </p:cNvPr>
              <p:cNvSpPr txBox="1"/>
              <p:nvPr/>
            </p:nvSpPr>
            <p:spPr>
              <a:xfrm>
                <a:off x="838200" y="1370562"/>
                <a:ext cx="8857722" cy="3925434"/>
              </a:xfrm>
              <a:prstGeom prst="rect">
                <a:avLst/>
              </a:prstGeom>
              <a:noFill/>
            </p:spPr>
            <p:txBody>
              <a:bodyPr wrap="square">
                <a:spAutoFit/>
              </a:bodyPr>
              <a:lstStyle/>
              <a:p>
                <a:r>
                  <a:rPr lang="en-US" sz="2000" dirty="0"/>
                  <a:t>Preference model is defined by Bradley-Terry model of pairwise comparisons (Bradly and Terry-1952, </a:t>
                </a:r>
                <a:r>
                  <a:rPr lang="en-US" sz="2000" dirty="0" err="1"/>
                  <a:t>Rafailov</a:t>
                </a:r>
                <a:r>
                  <a:rPr lang="en-US" sz="2000" dirty="0"/>
                  <a:t> et al-2023)</a:t>
                </a:r>
              </a:p>
              <a:p>
                <a:pPr lvl="1"/>
                <a:endParaRPr lang="en-US" sz="2000" i="1" dirty="0">
                  <a:latin typeface="Cambria Math" panose="02040503050406030204" pitchFamily="18" charset="0"/>
                </a:endParaRPr>
              </a:p>
              <a:p>
                <a:pPr lvl="1"/>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𝑤</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𝑙</m:t>
                              </m:r>
                            </m:sub>
                          </m:sSub>
                          <m:r>
                            <a:rPr lang="en-US" sz="2000" b="0" i="1" smtClean="0">
                              <a:latin typeface="Cambria Math" panose="02040503050406030204" pitchFamily="18" charset="0"/>
                            </a:rPr>
                            <m:t> | </m:t>
                          </m:r>
                          <m:r>
                            <a:rPr lang="en-US" sz="2000" b="0" i="1" smtClean="0">
                              <a:latin typeface="Cambria Math" panose="02040503050406030204" pitchFamily="18" charset="0"/>
                            </a:rPr>
                            <m:t>𝑥</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m:rPr>
                              <m:nor/>
                            </m:rPr>
                            <a:rPr lang="en-US" sz="2000" b="0" i="0" smtClean="0">
                              <a:latin typeface="Cambria Math" panose="02040503050406030204" pitchFamily="18" charset="0"/>
                            </a:rPr>
                            <m:t>exp</m:t>
                          </m:r>
                          <m:r>
                            <a:rPr lang="en-US" sz="2000" b="0" i="1" smtClean="0">
                              <a:latin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𝑟</m:t>
                              </m:r>
                            </m:e>
                            <m:sub>
                              <m:r>
                                <a:rPr lang="en-US" sz="2000" i="1">
                                  <a:latin typeface="Cambria Math" panose="02040503050406030204" pitchFamily="18" charset="0"/>
                                  <a:ea typeface="Cambria Math" panose="02040503050406030204" pitchFamily="18" charset="0"/>
                                </a:rPr>
                                <m:t>∅</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𝑤</m:t>
                                  </m:r>
                                </m:sub>
                              </m:sSub>
                            </m:e>
                          </m:d>
                          <m:r>
                            <a:rPr lang="en-US" sz="2000" b="0" i="1" smtClean="0">
                              <a:latin typeface="Cambria Math" panose="02040503050406030204" pitchFamily="18" charset="0"/>
                            </a:rPr>
                            <m:t>)</m:t>
                          </m:r>
                        </m:num>
                        <m:den>
                          <m:r>
                            <m:rPr>
                              <m:nor/>
                            </m:rPr>
                            <a:rPr lang="en-US" sz="2000">
                              <a:latin typeface="Cambria Math" panose="02040503050406030204" pitchFamily="18" charset="0"/>
                            </a:rPr>
                            <m:t>exp</m:t>
                          </m:r>
                          <m:r>
                            <m:rPr>
                              <m:nor/>
                            </m:rPr>
                            <a:rPr lang="en-US" sz="2000" b="0" i="0" smtClean="0">
                              <a:latin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𝑟</m:t>
                              </m:r>
                            </m:e>
                            <m:sub>
                              <m:r>
                                <a:rPr lang="en-US" sz="2000" i="1">
                                  <a:latin typeface="Cambria Math" panose="02040503050406030204" pitchFamily="18" charset="0"/>
                                  <a:ea typeface="Cambria Math" panose="02040503050406030204" pitchFamily="18" charset="0"/>
                                </a:rPr>
                                <m:t>∅</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𝑤</m:t>
                                  </m:r>
                                </m:sub>
                              </m:sSub>
                            </m:e>
                          </m:d>
                          <m:r>
                            <m:rPr>
                              <m:nor/>
                            </m:rPr>
                            <a:rPr lang="en-US" sz="2000" b="0" i="0"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m:t>
                          </m:r>
                          <m:r>
                            <m:rPr>
                              <m:nor/>
                            </m:rPr>
                            <a:rPr lang="en-US" sz="2000">
                              <a:latin typeface="Cambria Math" panose="02040503050406030204" pitchFamily="18" charset="0"/>
                            </a:rPr>
                            <m:t>exp</m:t>
                          </m:r>
                          <m:r>
                            <a:rPr lang="en-US" sz="2000" i="1">
                              <a:latin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𝑟</m:t>
                              </m:r>
                            </m:e>
                            <m:sub>
                              <m:r>
                                <a:rPr lang="en-US" sz="2000" i="1">
                                  <a:latin typeface="Cambria Math" panose="02040503050406030204" pitchFamily="18" charset="0"/>
                                  <a:ea typeface="Cambria Math" panose="02040503050406030204" pitchFamily="18" charset="0"/>
                                </a:rPr>
                                <m:t>∅</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b="0" i="1" smtClean="0">
                                      <a:latin typeface="Cambria Math" panose="02040503050406030204" pitchFamily="18" charset="0"/>
                                      <a:ea typeface="Cambria Math" panose="02040503050406030204" pitchFamily="18" charset="0"/>
                                    </a:rPr>
                                    <m:t>𝑙</m:t>
                                  </m:r>
                                </m:sub>
                              </m:sSub>
                            </m:e>
                          </m:d>
                          <m:r>
                            <a:rPr lang="en-US" sz="2000" i="1">
                              <a:latin typeface="Cambria Math" panose="02040503050406030204" pitchFamily="18" charset="0"/>
                            </a:rPr>
                            <m:t>)</m:t>
                          </m:r>
                        </m:den>
                      </m:f>
                    </m:oMath>
                  </m:oMathPara>
                </a14:m>
                <a:endParaRPr lang="en-US" sz="2000" dirty="0"/>
              </a:p>
              <a:p>
                <a:pPr lvl="1"/>
                <a:endParaRPr lang="en-US" sz="2000" dirty="0"/>
              </a:p>
              <a:p>
                <a:r>
                  <a:rPr lang="en-US" sz="2000" dirty="0">
                    <a:solidFill>
                      <a:schemeClr val="tx1"/>
                    </a:solidFill>
                  </a:rPr>
                  <a:t>where ≻ indicates preference relation and </a:t>
                </a:r>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𝑟</m:t>
                        </m:r>
                      </m:e>
                      <m:sub>
                        <m:r>
                          <a:rPr lang="en-US" sz="2000" i="1">
                            <a:solidFill>
                              <a:schemeClr val="tx1"/>
                            </a:solidFill>
                            <a:latin typeface="Cambria Math" panose="02040503050406030204" pitchFamily="18" charset="0"/>
                            <a:ea typeface="Cambria Math" panose="02040503050406030204" pitchFamily="18" charset="0"/>
                          </a:rPr>
                          <m:t>∅</m:t>
                        </m:r>
                      </m:sub>
                    </m:sSub>
                    <m:d>
                      <m:dPr>
                        <m:ctrlPr>
                          <a:rPr lang="en-US" sz="2000" i="1">
                            <a:solidFill>
                              <a:schemeClr val="tx1"/>
                            </a:solidFill>
                            <a:latin typeface="Cambria Math" panose="02040503050406030204" pitchFamily="18" charset="0"/>
                            <a:ea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𝑥</m:t>
                        </m:r>
                        <m:r>
                          <a:rPr lang="en-US" sz="2000" i="1">
                            <a:solidFill>
                              <a:schemeClr val="tx1"/>
                            </a:solidFill>
                            <a:latin typeface="Cambria Math" panose="02040503050406030204" pitchFamily="18" charset="0"/>
                            <a:ea typeface="Cambria Math" panose="02040503050406030204" pitchFamily="18" charset="0"/>
                          </a:rPr>
                          <m:t>,</m:t>
                        </m:r>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𝑦</m:t>
                            </m:r>
                          </m:e>
                          <m:sub>
                            <m:r>
                              <a:rPr lang="en-US" sz="2000" i="1">
                                <a:solidFill>
                                  <a:schemeClr val="tx1"/>
                                </a:solidFill>
                                <a:latin typeface="Cambria Math" panose="02040503050406030204" pitchFamily="18" charset="0"/>
                                <a:ea typeface="Cambria Math" panose="02040503050406030204" pitchFamily="18" charset="0"/>
                              </a:rPr>
                              <m:t>𝑤</m:t>
                            </m:r>
                          </m:sub>
                        </m:sSub>
                      </m:e>
                    </m:d>
                  </m:oMath>
                </a14:m>
                <a:r>
                  <a:rPr lang="en-US" sz="2000" dirty="0">
                    <a:solidFill>
                      <a:schemeClr val="tx1"/>
                    </a:solidFill>
                  </a:rPr>
                  <a:t> gives represents a scalar score for input </a:t>
                </a:r>
                <a14:m>
                  <m:oMath xmlns:m="http://schemas.openxmlformats.org/officeDocument/2006/math">
                    <m:r>
                      <a:rPr lang="en-US" sz="2000" i="1" dirty="0" smtClean="0">
                        <a:solidFill>
                          <a:schemeClr val="tx1"/>
                        </a:solidFill>
                        <a:latin typeface="Cambria Math" panose="02040503050406030204" pitchFamily="18" charset="0"/>
                      </a:rPr>
                      <m:t>𝑥</m:t>
                    </m:r>
                  </m:oMath>
                </a14:m>
                <a:r>
                  <a:rPr lang="en-US" sz="2000" dirty="0">
                    <a:solidFill>
                      <a:schemeClr val="tx1"/>
                    </a:solidFill>
                  </a:rPr>
                  <a:t> and output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𝑦</m:t>
                        </m:r>
                      </m:e>
                      <m:sub>
                        <m:r>
                          <a:rPr lang="en-US" sz="2000" b="0" i="1" smtClean="0">
                            <a:solidFill>
                              <a:schemeClr val="tx1"/>
                            </a:solidFill>
                            <a:latin typeface="Cambria Math" panose="02040503050406030204" pitchFamily="18" charset="0"/>
                          </a:rPr>
                          <m:t>𝑖</m:t>
                        </m:r>
                      </m:sub>
                    </m:sSub>
                  </m:oMath>
                </a14:m>
                <a:r>
                  <a:rPr lang="en-US" sz="2000" dirty="0">
                    <a:solidFill>
                      <a:schemeClr val="tx1"/>
                    </a:solidFill>
                  </a:rPr>
                  <a:t> pair. </a:t>
                </a: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rPr>
                      <m:t>∅</m:t>
                    </m:r>
                  </m:oMath>
                </a14:m>
                <a:r>
                  <a:rPr lang="en-US" sz="2000" dirty="0">
                    <a:solidFill>
                      <a:schemeClr val="tx1"/>
                    </a:solidFill>
                  </a:rPr>
                  <a:t> is the parameters of the reward function. </a:t>
                </a:r>
              </a:p>
              <a:p>
                <a:pPr lvl="1"/>
                <a:endParaRPr lang="en-US" sz="1200" dirty="0"/>
              </a:p>
              <a:p>
                <a:pPr lvl="1"/>
                <a:r>
                  <a:rPr lang="en-US" sz="2000" dirty="0"/>
                  <a:t> 		       </a:t>
                </a:r>
                <a14:m>
                  <m:oMath xmlns:m="http://schemas.openxmlformats.org/officeDocument/2006/math">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1</m:t>
                        </m:r>
                      </m:num>
                      <m:den>
                        <m:r>
                          <m:rPr>
                            <m:nor/>
                          </m:rPr>
                          <a:rPr lang="en-US" sz="2000" b="0" i="0" smtClean="0">
                            <a:latin typeface="Cambria Math" panose="02040503050406030204" pitchFamily="18" charset="0"/>
                          </a:rPr>
                          <m:t>1+</m:t>
                        </m:r>
                        <m:r>
                          <m:rPr>
                            <m:nor/>
                          </m:rPr>
                          <a:rPr lang="en-US" sz="2000">
                            <a:latin typeface="Cambria Math" panose="02040503050406030204" pitchFamily="18" charset="0"/>
                          </a:rPr>
                          <m:t>exp</m:t>
                        </m:r>
                        <m:r>
                          <a:rPr lang="en-US" sz="2000" i="1">
                            <a:latin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𝑟</m:t>
                            </m:r>
                          </m:e>
                          <m:sub>
                            <m:r>
                              <a:rPr lang="en-US" sz="2000" i="1">
                                <a:latin typeface="Cambria Math" panose="02040503050406030204" pitchFamily="18" charset="0"/>
                                <a:ea typeface="Cambria Math" panose="02040503050406030204" pitchFamily="18" charset="0"/>
                              </a:rPr>
                              <m:t>∅</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𝑙</m:t>
                                </m:r>
                              </m:sub>
                            </m:sSub>
                          </m:e>
                        </m:d>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𝑟</m:t>
                            </m:r>
                          </m:e>
                          <m:sub>
                            <m:r>
                              <a:rPr lang="en-US" sz="2000" i="1">
                                <a:latin typeface="Cambria Math" panose="02040503050406030204" pitchFamily="18" charset="0"/>
                                <a:ea typeface="Cambria Math" panose="02040503050406030204" pitchFamily="18" charset="0"/>
                              </a:rPr>
                              <m:t>∅</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b="0" i="1" smtClean="0">
                                    <a:latin typeface="Cambria Math" panose="02040503050406030204" pitchFamily="18" charset="0"/>
                                    <a:ea typeface="Cambria Math" panose="02040503050406030204" pitchFamily="18" charset="0"/>
                                  </a:rPr>
                                  <m:t>𝑤</m:t>
                                </m:r>
                              </m:sub>
                            </m:sSub>
                          </m:e>
                        </m:d>
                        <m:r>
                          <a:rPr lang="en-US" sz="2000" i="1">
                            <a:latin typeface="Cambria Math" panose="02040503050406030204" pitchFamily="18" charset="0"/>
                          </a:rPr>
                          <m:t>)</m:t>
                        </m:r>
                      </m:den>
                    </m:f>
                  </m:oMath>
                </a14:m>
                <a:endParaRPr lang="en-US" sz="2000" dirty="0"/>
              </a:p>
              <a:p>
                <a:pPr lvl="1"/>
                <a:endParaRPr lang="en-US" sz="1200" b="0" i="1" dirty="0">
                  <a:latin typeface="Cambria Math" panose="02040503050406030204" pitchFamily="18" charset="0"/>
                </a:endParaRPr>
              </a:p>
              <a:p>
                <a:pPr lvl="1"/>
                <a:r>
                  <a:rPr lang="en-US" sz="2000" i="1" dirty="0">
                    <a:latin typeface="Cambria Math" panose="02040503050406030204" pitchFamily="18" charset="0"/>
                  </a:rPr>
                  <a:t>		</a:t>
                </a:r>
                <a14:m>
                  <m:oMath xmlns:m="http://schemas.openxmlformats.org/officeDocument/2006/math">
                    <m:r>
                      <a:rPr lang="en-US" sz="2000" b="0" i="1"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𝜎</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𝑟</m:t>
                            </m:r>
                          </m:e>
                          <m:sub>
                            <m:r>
                              <a:rPr lang="en-US" sz="2000" i="1">
                                <a:latin typeface="Cambria Math" panose="02040503050406030204" pitchFamily="18" charset="0"/>
                                <a:ea typeface="Cambria Math" panose="02040503050406030204" pitchFamily="18" charset="0"/>
                              </a:rPr>
                              <m:t>∅</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𝑤</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𝑟</m:t>
                            </m:r>
                          </m:e>
                          <m:sub>
                            <m:r>
                              <a:rPr lang="en-US" sz="2000" i="1">
                                <a:latin typeface="Cambria Math" panose="02040503050406030204" pitchFamily="18" charset="0"/>
                                <a:ea typeface="Cambria Math" panose="02040503050406030204" pitchFamily="18" charset="0"/>
                              </a:rPr>
                              <m:t>∅</m:t>
                            </m:r>
                          </m:sub>
                        </m:sSub>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𝑙</m:t>
                                </m:r>
                              </m:sub>
                            </m:sSub>
                          </m:e>
                        </m:d>
                      </m:e>
                    </m:d>
                    <m:r>
                      <a:rPr lang="en-US" sz="2000" b="0" i="1" smtClean="0">
                        <a:latin typeface="Cambria Math" panose="02040503050406030204" pitchFamily="18" charset="0"/>
                        <a:ea typeface="Cambria Math" panose="02040503050406030204" pitchFamily="18" charset="0"/>
                      </a:rPr>
                      <m:t> </m:t>
                    </m:r>
                  </m:oMath>
                </a14:m>
                <a:endParaRPr lang="en-US" sz="2000" dirty="0"/>
              </a:p>
            </p:txBody>
          </p:sp>
        </mc:Choice>
        <mc:Fallback xmlns="">
          <p:sp>
            <p:nvSpPr>
              <p:cNvPr id="6" name="TextBox 5">
                <a:extLst>
                  <a:ext uri="{FF2B5EF4-FFF2-40B4-BE49-F238E27FC236}">
                    <a16:creationId xmlns:a16="http://schemas.microsoft.com/office/drawing/2014/main" id="{1124033B-EA13-9EC8-9E16-57790B5C651C}"/>
                  </a:ext>
                </a:extLst>
              </p:cNvPr>
              <p:cNvSpPr txBox="1">
                <a:spLocks noRot="1" noChangeAspect="1" noMove="1" noResize="1" noEditPoints="1" noAdjustHandles="1" noChangeArrowheads="1" noChangeShapeType="1" noTextEdit="1"/>
              </p:cNvSpPr>
              <p:nvPr/>
            </p:nvSpPr>
            <p:spPr>
              <a:xfrm>
                <a:off x="838200" y="1370562"/>
                <a:ext cx="8857722" cy="3925434"/>
              </a:xfrm>
              <a:prstGeom prst="rect">
                <a:avLst/>
              </a:prstGeom>
              <a:blipFill>
                <a:blip r:embed="rId5"/>
                <a:stretch>
                  <a:fillRect l="-860" t="-9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B20E92-D255-A97C-DF0A-6456F7F8E087}"/>
                  </a:ext>
                </a:extLst>
              </p:cNvPr>
              <p:cNvSpPr txBox="1"/>
              <p:nvPr/>
            </p:nvSpPr>
            <p:spPr>
              <a:xfrm>
                <a:off x="2027218" y="5587550"/>
                <a:ext cx="6305122" cy="5442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b="0" i="0" smtClean="0">
                          <a:solidFill>
                            <a:schemeClr val="tx1"/>
                          </a:solidFill>
                          <a:latin typeface="Cambria Math" panose="02040503050406030204" pitchFamily="18" charset="0"/>
                          <a:ea typeface="Cambria Math" panose="02040503050406030204" pitchFamily="18" charset="0"/>
                        </a:rPr>
                        <m:t>loss</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m:t>
                          </m:r>
                        </m:e>
                      </m:d>
                      <m:r>
                        <a:rPr lang="en-US" sz="2000" b="0" i="1" smtClean="0">
                          <a:solidFill>
                            <a:schemeClr val="tx1"/>
                          </a:solidFill>
                          <a:latin typeface="Cambria Math" panose="02040503050406030204" pitchFamily="18" charset="0"/>
                          <a:ea typeface="Cambria Math" panose="02040503050406030204" pitchFamily="18" charset="0"/>
                        </a:rPr>
                        <m:t>=</m:t>
                      </m:r>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 −</m:t>
                          </m:r>
                          <m:r>
                            <a:rPr lang="en-US" sz="2000" i="1">
                              <a:solidFill>
                                <a:schemeClr val="tx1"/>
                              </a:solidFill>
                              <a:latin typeface="Cambria Math" panose="02040503050406030204" pitchFamily="18" charset="0"/>
                              <a:ea typeface="Cambria Math" panose="02040503050406030204" pitchFamily="18" charset="0"/>
                            </a:rPr>
                            <m:t>𝔼</m:t>
                          </m:r>
                        </m:e>
                        <m:sub>
                          <m:r>
                            <a:rPr lang="en-US" sz="2000" i="1">
                              <a:solidFill>
                                <a:schemeClr val="tx1"/>
                              </a:solidFill>
                              <a:latin typeface="Cambria Math" panose="02040503050406030204" pitchFamily="18" charset="0"/>
                              <a:ea typeface="Cambria Math" panose="02040503050406030204" pitchFamily="18" charset="0"/>
                            </a:rPr>
                            <m:t>𝑥</m:t>
                          </m:r>
                          <m:r>
                            <a:rPr lang="en-US" sz="2000" i="1">
                              <a:solidFill>
                                <a:schemeClr val="tx1"/>
                              </a:solidFill>
                              <a:latin typeface="Cambria Math" panose="02040503050406030204" pitchFamily="18" charset="0"/>
                              <a:ea typeface="Cambria Math" panose="02040503050406030204" pitchFamily="18" charset="0"/>
                            </a:rPr>
                            <m:t>,</m:t>
                          </m:r>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𝑦</m:t>
                              </m:r>
                            </m:e>
                            <m:sub>
                              <m:r>
                                <a:rPr lang="en-US" sz="2000" b="0" i="1" smtClean="0">
                                  <a:solidFill>
                                    <a:schemeClr val="tx1"/>
                                  </a:solidFill>
                                  <a:latin typeface="Cambria Math" panose="02040503050406030204" pitchFamily="18" charset="0"/>
                                  <a:ea typeface="Cambria Math" panose="02040503050406030204" pitchFamily="18" charset="0"/>
                                </a:rPr>
                                <m:t>𝑤</m:t>
                              </m:r>
                            </m:sub>
                          </m:sSub>
                          <m:r>
                            <a:rPr lang="en-US" sz="2000" b="0" i="1" smtClean="0">
                              <a:solidFill>
                                <a:schemeClr val="tx1"/>
                              </a:solidFill>
                              <a:latin typeface="Cambria Math" panose="02040503050406030204" pitchFamily="18" charset="0"/>
                              <a:ea typeface="Cambria Math" panose="02040503050406030204" pitchFamily="18" charset="0"/>
                            </a:rPr>
                            <m:t>,</m:t>
                          </m:r>
                          <m:sSub>
                            <m:sSubPr>
                              <m:ctrlPr>
                                <a:rPr lang="en-US" sz="2000" b="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𝑦</m:t>
                              </m:r>
                            </m:e>
                            <m:sub>
                              <m:r>
                                <a:rPr lang="en-US" sz="2000" b="0" i="1" smtClean="0">
                                  <a:solidFill>
                                    <a:schemeClr val="tx1"/>
                                  </a:solidFill>
                                  <a:latin typeface="Cambria Math" panose="02040503050406030204" pitchFamily="18" charset="0"/>
                                  <a:ea typeface="Cambria Math" panose="02040503050406030204" pitchFamily="18" charset="0"/>
                                </a:rPr>
                                <m:t>𝑙</m:t>
                              </m:r>
                            </m:sub>
                          </m:sSub>
                          <m:r>
                            <a:rPr lang="en-US" sz="2000" i="1">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𝐷</m:t>
                          </m:r>
                        </m:sub>
                      </m:sSub>
                      <m:d>
                        <m:dPr>
                          <m:begChr m:val="["/>
                          <m:endChr m:val="]"/>
                          <m:ctrlPr>
                            <a:rPr lang="en-US" sz="2000" i="1">
                              <a:solidFill>
                                <a:schemeClr val="tx1"/>
                              </a:solidFill>
                              <a:latin typeface="Cambria Math" panose="02040503050406030204" pitchFamily="18" charset="0"/>
                              <a:ea typeface="Cambria Math" panose="02040503050406030204" pitchFamily="18" charset="0"/>
                            </a:rPr>
                          </m:ctrlPr>
                        </m:dPr>
                        <m:e>
                          <m:func>
                            <m:funcPr>
                              <m:ctrlPr>
                                <a:rPr lang="en-US" sz="2000" i="1" smtClean="0">
                                  <a:solidFill>
                                    <a:schemeClr val="tx1"/>
                                  </a:solidFill>
                                  <a:latin typeface="Cambria Math" panose="02040503050406030204" pitchFamily="18" charset="0"/>
                                  <a:ea typeface="Cambria Math" panose="02040503050406030204" pitchFamily="18" charset="0"/>
                                </a:rPr>
                              </m:ctrlPr>
                            </m:funcPr>
                            <m:fName>
                              <m:r>
                                <m:rPr>
                                  <m:sty m:val="p"/>
                                </m:rPr>
                                <a:rPr lang="en-US" sz="2000" i="0" smtClean="0">
                                  <a:solidFill>
                                    <a:schemeClr val="tx1"/>
                                  </a:solidFill>
                                  <a:latin typeface="Cambria Math" panose="02040503050406030204" pitchFamily="18" charset="0"/>
                                  <a:ea typeface="Cambria Math" panose="02040503050406030204" pitchFamily="18" charset="0"/>
                                </a:rPr>
                                <m:t>log</m:t>
                              </m:r>
                            </m:fName>
                            <m:e>
                              <m:d>
                                <m:dPr>
                                  <m:ctrlPr>
                                    <a:rPr lang="en-US" sz="2000" i="1" smtClean="0">
                                      <a:solidFill>
                                        <a:schemeClr val="tx1"/>
                                      </a:solidFill>
                                      <a:latin typeface="Cambria Math" panose="02040503050406030204" pitchFamily="18" charset="0"/>
                                      <a:ea typeface="Cambria Math" panose="02040503050406030204" pitchFamily="18" charset="0"/>
                                    </a:rPr>
                                  </m:ctrlPr>
                                </m:dPr>
                                <m:e>
                                  <m:r>
                                    <a:rPr lang="en-US" sz="2000" i="1" smtClean="0">
                                      <a:solidFill>
                                        <a:schemeClr val="tx1"/>
                                      </a:solidFill>
                                      <a:latin typeface="Cambria Math" panose="02040503050406030204" pitchFamily="18" charset="0"/>
                                      <a:ea typeface="Cambria Math" panose="02040503050406030204" pitchFamily="18" charset="0"/>
                                    </a:rPr>
                                    <m:t>𝜎</m:t>
                                  </m:r>
                                  <m:d>
                                    <m:dPr>
                                      <m:ctrlPr>
                                        <a:rPr lang="en-US" sz="2000" i="1" smtClean="0">
                                          <a:solidFill>
                                            <a:schemeClr val="tx1"/>
                                          </a:solidFill>
                                          <a:latin typeface="Cambria Math" panose="02040503050406030204" pitchFamily="18" charset="0"/>
                                          <a:ea typeface="Cambria Math" panose="02040503050406030204" pitchFamily="18" charset="0"/>
                                        </a:rPr>
                                      </m:ctrlPr>
                                    </m:dPr>
                                    <m:e>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𝑟</m:t>
                                          </m:r>
                                        </m:e>
                                        <m:sub>
                                          <m:r>
                                            <a:rPr lang="en-US" sz="2000" i="1">
                                              <a:solidFill>
                                                <a:schemeClr val="tx1"/>
                                              </a:solidFill>
                                              <a:latin typeface="Cambria Math" panose="02040503050406030204" pitchFamily="18" charset="0"/>
                                              <a:ea typeface="Cambria Math" panose="02040503050406030204" pitchFamily="18" charset="0"/>
                                            </a:rPr>
                                            <m:t>∅</m:t>
                                          </m:r>
                                        </m:sub>
                                      </m:sSub>
                                      <m:d>
                                        <m:dPr>
                                          <m:ctrlPr>
                                            <a:rPr lang="en-US" sz="2000" i="1">
                                              <a:solidFill>
                                                <a:schemeClr val="tx1"/>
                                              </a:solidFill>
                                              <a:latin typeface="Cambria Math" panose="02040503050406030204" pitchFamily="18" charset="0"/>
                                              <a:ea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𝑥</m:t>
                                          </m:r>
                                          <m:r>
                                            <a:rPr lang="en-US" sz="2000" i="1">
                                              <a:solidFill>
                                                <a:schemeClr val="tx1"/>
                                              </a:solidFill>
                                              <a:latin typeface="Cambria Math" panose="02040503050406030204" pitchFamily="18" charset="0"/>
                                              <a:ea typeface="Cambria Math" panose="02040503050406030204" pitchFamily="18" charset="0"/>
                                            </a:rPr>
                                            <m:t>,</m:t>
                                          </m:r>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en-US" sz="2000" b="0" i="1" smtClean="0">
                                                  <a:solidFill>
                                                    <a:schemeClr val="tx1"/>
                                                  </a:solidFill>
                                                  <a:latin typeface="Cambria Math" panose="02040503050406030204" pitchFamily="18" charset="0"/>
                                                  <a:ea typeface="Cambria Math" panose="02040503050406030204" pitchFamily="18" charset="0"/>
                                                </a:rPr>
                                                <m:t>𝑦</m:t>
                                              </m:r>
                                            </m:e>
                                            <m:sub>
                                              <m:r>
                                                <a:rPr lang="en-US" sz="2000" b="0" i="1" smtClean="0">
                                                  <a:solidFill>
                                                    <a:schemeClr val="tx1"/>
                                                  </a:solidFill>
                                                  <a:latin typeface="Cambria Math" panose="02040503050406030204" pitchFamily="18" charset="0"/>
                                                  <a:ea typeface="Cambria Math" panose="02040503050406030204" pitchFamily="18" charset="0"/>
                                                </a:rPr>
                                                <m:t>𝑤</m:t>
                                              </m:r>
                                            </m:sub>
                                          </m:sSub>
                                        </m:e>
                                      </m:d>
                                      <m:r>
                                        <a:rPr lang="en-US" sz="2000" b="0" i="1" smtClean="0">
                                          <a:solidFill>
                                            <a:schemeClr val="tx1"/>
                                          </a:solidFill>
                                          <a:latin typeface="Cambria Math" panose="02040503050406030204" pitchFamily="18" charset="0"/>
                                          <a:ea typeface="Cambria Math" panose="02040503050406030204" pitchFamily="18" charset="0"/>
                                        </a:rPr>
                                        <m:t>−</m:t>
                                      </m:r>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𝑟</m:t>
                                          </m:r>
                                        </m:e>
                                        <m:sub>
                                          <m:r>
                                            <a:rPr lang="en-US" sz="2000" i="1">
                                              <a:solidFill>
                                                <a:schemeClr val="tx1"/>
                                              </a:solidFill>
                                              <a:latin typeface="Cambria Math" panose="02040503050406030204" pitchFamily="18" charset="0"/>
                                              <a:ea typeface="Cambria Math" panose="02040503050406030204" pitchFamily="18" charset="0"/>
                                            </a:rPr>
                                            <m:t>∅</m:t>
                                          </m:r>
                                        </m:sub>
                                      </m:sSub>
                                      <m:d>
                                        <m:dPr>
                                          <m:ctrlPr>
                                            <a:rPr lang="en-US" sz="2000" i="1">
                                              <a:solidFill>
                                                <a:schemeClr val="tx1"/>
                                              </a:solidFill>
                                              <a:latin typeface="Cambria Math" panose="02040503050406030204" pitchFamily="18" charset="0"/>
                                              <a:ea typeface="Cambria Math" panose="02040503050406030204" pitchFamily="18" charset="0"/>
                                            </a:rPr>
                                          </m:ctrlPr>
                                        </m:dPr>
                                        <m:e>
                                          <m:r>
                                            <a:rPr lang="en-US" sz="2000" i="1">
                                              <a:solidFill>
                                                <a:schemeClr val="tx1"/>
                                              </a:solidFill>
                                              <a:latin typeface="Cambria Math" panose="02040503050406030204" pitchFamily="18" charset="0"/>
                                              <a:ea typeface="Cambria Math" panose="02040503050406030204" pitchFamily="18" charset="0"/>
                                            </a:rPr>
                                            <m:t>𝑥</m:t>
                                          </m:r>
                                          <m:r>
                                            <a:rPr lang="en-US" sz="2000" i="1">
                                              <a:solidFill>
                                                <a:schemeClr val="tx1"/>
                                              </a:solidFill>
                                              <a:latin typeface="Cambria Math" panose="02040503050406030204" pitchFamily="18" charset="0"/>
                                              <a:ea typeface="Cambria Math" panose="02040503050406030204" pitchFamily="18" charset="0"/>
                                            </a:rPr>
                                            <m:t>,</m:t>
                                          </m:r>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𝑦</m:t>
                                              </m:r>
                                            </m:e>
                                            <m:sub>
                                              <m:r>
                                                <a:rPr lang="en-US" sz="2000" b="0" i="1" smtClean="0">
                                                  <a:solidFill>
                                                    <a:schemeClr val="tx1"/>
                                                  </a:solidFill>
                                                  <a:latin typeface="Cambria Math" panose="02040503050406030204" pitchFamily="18" charset="0"/>
                                                  <a:ea typeface="Cambria Math" panose="02040503050406030204" pitchFamily="18" charset="0"/>
                                                </a:rPr>
                                                <m:t>𝑙</m:t>
                                              </m:r>
                                            </m:sub>
                                          </m:sSub>
                                        </m:e>
                                      </m:d>
                                    </m:e>
                                  </m:d>
                                </m:e>
                              </m:d>
                            </m:e>
                          </m:func>
                        </m:e>
                      </m:d>
                    </m:oMath>
                  </m:oMathPara>
                </a14:m>
                <a:endParaRPr lang="en-US" sz="2000" dirty="0">
                  <a:solidFill>
                    <a:schemeClr val="tx1"/>
                  </a:solidFill>
                </a:endParaRPr>
              </a:p>
            </p:txBody>
          </p:sp>
        </mc:Choice>
        <mc:Fallback xmlns="">
          <p:sp>
            <p:nvSpPr>
              <p:cNvPr id="8" name="TextBox 7">
                <a:extLst>
                  <a:ext uri="{FF2B5EF4-FFF2-40B4-BE49-F238E27FC236}">
                    <a16:creationId xmlns:a16="http://schemas.microsoft.com/office/drawing/2014/main" id="{05B20E92-D255-A97C-DF0A-6456F7F8E087}"/>
                  </a:ext>
                </a:extLst>
              </p:cNvPr>
              <p:cNvSpPr txBox="1">
                <a:spLocks noRot="1" noChangeAspect="1" noMove="1" noResize="1" noEditPoints="1" noAdjustHandles="1" noChangeArrowheads="1" noChangeShapeType="1" noTextEdit="1"/>
              </p:cNvSpPr>
              <p:nvPr/>
            </p:nvSpPr>
            <p:spPr>
              <a:xfrm>
                <a:off x="2027218" y="5587550"/>
                <a:ext cx="6305122" cy="54425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6A1AB1-3AE4-15C7-4F1C-44C28980C0B0}"/>
                  </a:ext>
                </a:extLst>
              </p:cNvPr>
              <p:cNvSpPr txBox="1"/>
              <p:nvPr/>
            </p:nvSpPr>
            <p:spPr>
              <a:xfrm>
                <a:off x="638903" y="4298975"/>
                <a:ext cx="991104"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baseline="30000" smtClean="0">
                          <a:solidFill>
                            <a:schemeClr val="bg1">
                              <a:lumMod val="75000"/>
                            </a:schemeClr>
                          </a:solidFill>
                          <a:latin typeface="Cambria Math" panose="02040503050406030204" pitchFamily="18" charset="0"/>
                        </a:rPr>
                        <m:t>𝑠𝑖𝑔𝑚𝑜𝑖𝑑</m:t>
                      </m:r>
                    </m:oMath>
                  </m:oMathPara>
                </a14:m>
                <a:endParaRPr lang="en-US" sz="2400" baseline="30000" dirty="0">
                  <a:solidFill>
                    <a:schemeClr val="bg1">
                      <a:lumMod val="75000"/>
                    </a:schemeClr>
                  </a:solidFill>
                </a:endParaRPr>
              </a:p>
            </p:txBody>
          </p:sp>
        </mc:Choice>
        <mc:Fallback xmlns="">
          <p:sp>
            <p:nvSpPr>
              <p:cNvPr id="5" name="TextBox 4">
                <a:extLst>
                  <a:ext uri="{FF2B5EF4-FFF2-40B4-BE49-F238E27FC236}">
                    <a16:creationId xmlns:a16="http://schemas.microsoft.com/office/drawing/2014/main" id="{8E6A1AB1-3AE4-15C7-4F1C-44C28980C0B0}"/>
                  </a:ext>
                </a:extLst>
              </p:cNvPr>
              <p:cNvSpPr txBox="1">
                <a:spLocks noRot="1" noChangeAspect="1" noMove="1" noResize="1" noEditPoints="1" noAdjustHandles="1" noChangeArrowheads="1" noChangeShapeType="1" noTextEdit="1"/>
              </p:cNvSpPr>
              <p:nvPr/>
            </p:nvSpPr>
            <p:spPr>
              <a:xfrm>
                <a:off x="638903" y="4298975"/>
                <a:ext cx="991104" cy="45313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7E88CB2-B56C-B56A-6A19-1B61960CB208}"/>
                  </a:ext>
                </a:extLst>
              </p:cNvPr>
              <p:cNvSpPr txBox="1"/>
              <p:nvPr/>
            </p:nvSpPr>
            <p:spPr>
              <a:xfrm>
                <a:off x="612756" y="4505404"/>
                <a:ext cx="1883322" cy="6173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solidFill>
                            <a:schemeClr val="bg1">
                              <a:lumMod val="75000"/>
                            </a:schemeClr>
                          </a:solidFill>
                          <a:latin typeface="Cambria Math" panose="02040503050406030204" pitchFamily="18" charset="0"/>
                          <a:ea typeface="Cambria Math" panose="02040503050406030204" pitchFamily="18" charset="0"/>
                        </a:rPr>
                        <m:t>𝜎</m:t>
                      </m:r>
                      <m:d>
                        <m:dPr>
                          <m:ctrlPr>
                            <a:rPr lang="en-US" sz="1800" b="0" i="1" smtClean="0">
                              <a:solidFill>
                                <a:schemeClr val="bg1">
                                  <a:lumMod val="75000"/>
                                </a:schemeClr>
                              </a:solidFill>
                              <a:latin typeface="Cambria Math" panose="02040503050406030204" pitchFamily="18" charset="0"/>
                              <a:ea typeface="Cambria Math" panose="02040503050406030204" pitchFamily="18" charset="0"/>
                            </a:rPr>
                          </m:ctrlPr>
                        </m:dPr>
                        <m:e>
                          <m:r>
                            <a:rPr lang="en-US" sz="1800" b="0" i="1" smtClean="0">
                              <a:solidFill>
                                <a:schemeClr val="bg1">
                                  <a:lumMod val="75000"/>
                                </a:schemeClr>
                              </a:solidFill>
                              <a:latin typeface="Cambria Math" panose="02040503050406030204" pitchFamily="18" charset="0"/>
                              <a:ea typeface="Cambria Math" panose="02040503050406030204" pitchFamily="18" charset="0"/>
                            </a:rPr>
                            <m:t>𝑧</m:t>
                          </m:r>
                        </m:e>
                      </m:d>
                      <m:r>
                        <a:rPr lang="en-US" sz="1800" b="0" i="1" smtClean="0">
                          <a:solidFill>
                            <a:schemeClr val="bg1">
                              <a:lumMod val="75000"/>
                            </a:schemeClr>
                          </a:solidFill>
                          <a:latin typeface="Cambria Math" panose="02040503050406030204" pitchFamily="18" charset="0"/>
                          <a:ea typeface="Cambria Math" panose="02040503050406030204" pitchFamily="18" charset="0"/>
                        </a:rPr>
                        <m:t>=</m:t>
                      </m:r>
                      <m:f>
                        <m:fPr>
                          <m:ctrlPr>
                            <a:rPr lang="en-US" sz="1800" b="0" i="1" smtClean="0">
                              <a:solidFill>
                                <a:schemeClr val="bg1">
                                  <a:lumMod val="75000"/>
                                </a:schemeClr>
                              </a:solidFill>
                              <a:latin typeface="Cambria Math" panose="02040503050406030204" pitchFamily="18" charset="0"/>
                              <a:ea typeface="Cambria Math" panose="02040503050406030204" pitchFamily="18" charset="0"/>
                            </a:rPr>
                          </m:ctrlPr>
                        </m:fPr>
                        <m:num>
                          <m:r>
                            <a:rPr lang="en-US" sz="1800" b="0" i="1" smtClean="0">
                              <a:solidFill>
                                <a:schemeClr val="bg1">
                                  <a:lumMod val="75000"/>
                                </a:schemeClr>
                              </a:solidFill>
                              <a:latin typeface="Cambria Math" panose="02040503050406030204" pitchFamily="18" charset="0"/>
                              <a:ea typeface="Cambria Math" panose="02040503050406030204" pitchFamily="18" charset="0"/>
                            </a:rPr>
                            <m:t>1</m:t>
                          </m:r>
                        </m:num>
                        <m:den>
                          <m:r>
                            <a:rPr lang="en-US" i="1">
                              <a:solidFill>
                                <a:schemeClr val="bg1">
                                  <a:lumMod val="75000"/>
                                </a:schemeClr>
                              </a:solidFill>
                              <a:latin typeface="Cambria Math" panose="02040503050406030204" pitchFamily="18" charset="0"/>
                              <a:ea typeface="Cambria Math" panose="02040503050406030204" pitchFamily="18" charset="0"/>
                            </a:rPr>
                            <m:t>1+</m:t>
                          </m:r>
                          <m:sSup>
                            <m:sSupPr>
                              <m:ctrlPr>
                                <a:rPr lang="en-US" i="1">
                                  <a:solidFill>
                                    <a:schemeClr val="bg1">
                                      <a:lumMod val="75000"/>
                                    </a:schemeClr>
                                  </a:solidFill>
                                  <a:latin typeface="Cambria Math" panose="02040503050406030204" pitchFamily="18" charset="0"/>
                                  <a:ea typeface="Cambria Math" panose="02040503050406030204" pitchFamily="18" charset="0"/>
                                </a:rPr>
                              </m:ctrlPr>
                            </m:sSupPr>
                            <m:e>
                              <m:r>
                                <a:rPr lang="en-US" i="1">
                                  <a:solidFill>
                                    <a:schemeClr val="bg1">
                                      <a:lumMod val="75000"/>
                                    </a:schemeClr>
                                  </a:solidFill>
                                  <a:latin typeface="Cambria Math" panose="02040503050406030204" pitchFamily="18" charset="0"/>
                                  <a:ea typeface="Cambria Math" panose="02040503050406030204" pitchFamily="18" charset="0"/>
                                </a:rPr>
                                <m:t>𝑒</m:t>
                              </m:r>
                            </m:e>
                            <m:sup>
                              <m:r>
                                <a:rPr lang="en-US" i="1">
                                  <a:solidFill>
                                    <a:schemeClr val="bg1">
                                      <a:lumMod val="75000"/>
                                    </a:schemeClr>
                                  </a:solidFill>
                                  <a:latin typeface="Cambria Math" panose="02040503050406030204" pitchFamily="18" charset="0"/>
                                  <a:ea typeface="Cambria Math" panose="02040503050406030204" pitchFamily="18" charset="0"/>
                                </a:rPr>
                                <m:t>−</m:t>
                              </m:r>
                              <m:r>
                                <a:rPr lang="en-US" i="1">
                                  <a:solidFill>
                                    <a:schemeClr val="bg1">
                                      <a:lumMod val="75000"/>
                                    </a:schemeClr>
                                  </a:solidFill>
                                  <a:latin typeface="Cambria Math" panose="02040503050406030204" pitchFamily="18" charset="0"/>
                                  <a:ea typeface="Cambria Math" panose="02040503050406030204" pitchFamily="18" charset="0"/>
                                </a:rPr>
                                <m:t>𝑧</m:t>
                              </m:r>
                            </m:sup>
                          </m:sSup>
                        </m:den>
                      </m:f>
                    </m:oMath>
                  </m:oMathPara>
                </a14:m>
                <a:endParaRPr lang="en-US" sz="1800" b="0" i="1" dirty="0">
                  <a:solidFill>
                    <a:schemeClr val="bg1">
                      <a:lumMod val="75000"/>
                    </a:schemeClr>
                  </a:solidFill>
                  <a:latin typeface="Cambria Math" panose="02040503050406030204" pitchFamily="18" charset="0"/>
                  <a:ea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E7E88CB2-B56C-B56A-6A19-1B61960CB208}"/>
                  </a:ext>
                </a:extLst>
              </p:cNvPr>
              <p:cNvSpPr txBox="1">
                <a:spLocks noRot="1" noChangeAspect="1" noMove="1" noResize="1" noEditPoints="1" noAdjustHandles="1" noChangeArrowheads="1" noChangeShapeType="1" noTextEdit="1"/>
              </p:cNvSpPr>
              <p:nvPr/>
            </p:nvSpPr>
            <p:spPr>
              <a:xfrm>
                <a:off x="612756" y="4505404"/>
                <a:ext cx="1883322" cy="617348"/>
              </a:xfrm>
              <a:prstGeom prst="rect">
                <a:avLst/>
              </a:prstGeom>
              <a:blipFill>
                <a:blip r:embed="rId9"/>
                <a:stretch>
                  <a:fillRect b="-2000"/>
                </a:stretch>
              </a:blipFill>
            </p:spPr>
            <p:txBody>
              <a:bodyPr/>
              <a:lstStyle/>
              <a:p>
                <a:r>
                  <a:rPr lang="en-US">
                    <a:noFill/>
                  </a:rPr>
                  <a:t> </a:t>
                </a:r>
              </a:p>
            </p:txBody>
          </p:sp>
        </mc:Fallback>
      </mc:AlternateContent>
    </p:spTree>
    <p:extLst>
      <p:ext uri="{BB962C8B-B14F-4D97-AF65-F5344CB8AC3E}">
        <p14:creationId xmlns:p14="http://schemas.microsoft.com/office/powerpoint/2010/main" val="1861613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CD9F3-B97C-0EE9-CCF5-8F4E7C40F717}"/>
              </a:ext>
            </a:extLst>
          </p:cNvPr>
          <p:cNvSpPr>
            <a:spLocks noGrp="1"/>
          </p:cNvSpPr>
          <p:nvPr>
            <p:ph type="title"/>
          </p:nvPr>
        </p:nvSpPr>
        <p:spPr>
          <a:xfrm>
            <a:off x="388883" y="365125"/>
            <a:ext cx="10964917" cy="859993"/>
          </a:xfrm>
        </p:spPr>
        <p:txBody>
          <a:bodyPr/>
          <a:lstStyle/>
          <a:p>
            <a:r>
              <a:rPr lang="en-US" dirty="0"/>
              <a:t>Rejection sampling + SFT (Supervised Fine-Tuning)</a:t>
            </a:r>
          </a:p>
        </p:txBody>
      </p:sp>
      <p:sp>
        <p:nvSpPr>
          <p:cNvPr id="3" name="Content Placeholder 2">
            <a:extLst>
              <a:ext uri="{FF2B5EF4-FFF2-40B4-BE49-F238E27FC236}">
                <a16:creationId xmlns:a16="http://schemas.microsoft.com/office/drawing/2014/main" id="{8B755A79-1A89-B4E6-40BD-C5EC3E51DB34}"/>
              </a:ext>
            </a:extLst>
          </p:cNvPr>
          <p:cNvSpPr>
            <a:spLocks noGrp="1"/>
          </p:cNvSpPr>
          <p:nvPr>
            <p:ph idx="1"/>
          </p:nvPr>
        </p:nvSpPr>
        <p:spPr>
          <a:xfrm>
            <a:off x="388883" y="1891048"/>
            <a:ext cx="5382179" cy="4765413"/>
          </a:xfrm>
        </p:spPr>
        <p:txBody>
          <a:bodyPr>
            <a:normAutofit/>
          </a:bodyPr>
          <a:lstStyle/>
          <a:p>
            <a:pPr marL="0" indent="0">
              <a:buNone/>
            </a:pPr>
            <a:r>
              <a:rPr lang="en-US" sz="2400" dirty="0"/>
              <a:t>After we have the Reward Model (RM), we can do the simplest form of alignment</a:t>
            </a:r>
          </a:p>
          <a:p>
            <a:pPr marL="0" indent="0">
              <a:buNone/>
            </a:pPr>
            <a:endParaRPr lang="en-US" sz="2400" dirty="0"/>
          </a:p>
          <a:p>
            <a:pPr marL="0" indent="0">
              <a:buNone/>
            </a:pPr>
            <a:r>
              <a:rPr lang="en-US" sz="2400" b="1" dirty="0"/>
              <a:t>Steps</a:t>
            </a:r>
          </a:p>
          <a:p>
            <a:pPr marL="914400" lvl="1" indent="-457200">
              <a:buFont typeface="+mj-lt"/>
              <a:buAutoNum type="arabicPeriod"/>
            </a:pPr>
            <a:r>
              <a:rPr lang="en-US" sz="2000" dirty="0"/>
              <a:t>Sample (Generate)</a:t>
            </a:r>
          </a:p>
          <a:p>
            <a:pPr marL="914400" lvl="1" indent="-457200">
              <a:buFont typeface="+mj-lt"/>
              <a:buAutoNum type="arabicPeriod"/>
            </a:pPr>
            <a:r>
              <a:rPr lang="en-US" sz="2000" dirty="0"/>
              <a:t>Reject</a:t>
            </a:r>
          </a:p>
          <a:p>
            <a:pPr marL="914400" lvl="1" indent="-457200">
              <a:buFont typeface="+mj-lt"/>
              <a:buAutoNum type="arabicPeriod"/>
            </a:pPr>
            <a:r>
              <a:rPr lang="en-US" sz="2000" dirty="0"/>
              <a:t>SFT</a:t>
            </a:r>
          </a:p>
          <a:p>
            <a:pPr marL="914400" lvl="1" indent="-457200">
              <a:buFont typeface="+mj-lt"/>
              <a:buAutoNum type="arabicPeriod"/>
            </a:pPr>
            <a:r>
              <a:rPr lang="en-US" sz="2000" dirty="0"/>
              <a:t>Repeat</a:t>
            </a:r>
          </a:p>
        </p:txBody>
      </p:sp>
      <p:sp>
        <p:nvSpPr>
          <p:cNvPr id="6" name="Rounded Rectangle 5">
            <a:extLst>
              <a:ext uri="{FF2B5EF4-FFF2-40B4-BE49-F238E27FC236}">
                <a16:creationId xmlns:a16="http://schemas.microsoft.com/office/drawing/2014/main" id="{567FA106-055B-4DFE-A8D6-5D10EA537A3F}"/>
              </a:ext>
            </a:extLst>
          </p:cNvPr>
          <p:cNvSpPr/>
          <p:nvPr/>
        </p:nvSpPr>
        <p:spPr>
          <a:xfrm>
            <a:off x="7033889" y="5261056"/>
            <a:ext cx="1195043" cy="572481"/>
          </a:xfrm>
          <a:prstGeom prst="roundRect">
            <a:avLst>
              <a:gd name="adj" fmla="val 0"/>
            </a:avLst>
          </a:prstGeom>
          <a:ln>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schemeClr val="accent6">
                    <a:lumMod val="75000"/>
                  </a:schemeClr>
                </a:solidFill>
              </a:rPr>
              <a:t>Supervised Fine Tuning</a:t>
            </a:r>
          </a:p>
        </p:txBody>
      </p:sp>
      <p:sp>
        <p:nvSpPr>
          <p:cNvPr id="42" name="Can 41">
            <a:extLst>
              <a:ext uri="{FF2B5EF4-FFF2-40B4-BE49-F238E27FC236}">
                <a16:creationId xmlns:a16="http://schemas.microsoft.com/office/drawing/2014/main" id="{4C8FC224-188E-DC65-F8FA-54F43035A04E}"/>
              </a:ext>
            </a:extLst>
          </p:cNvPr>
          <p:cNvSpPr/>
          <p:nvPr/>
        </p:nvSpPr>
        <p:spPr>
          <a:xfrm>
            <a:off x="4099034" y="3418899"/>
            <a:ext cx="1083446" cy="699448"/>
          </a:xfrm>
          <a:prstGeom prst="can">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dirty="0">
                <a:solidFill>
                  <a:schemeClr val="accent1"/>
                </a:solidFill>
              </a:rPr>
              <a:t>Prompts Dataset</a:t>
            </a:r>
          </a:p>
        </p:txBody>
      </p:sp>
      <p:cxnSp>
        <p:nvCxnSpPr>
          <p:cNvPr id="44" name="Straight Arrow Connector 43">
            <a:extLst>
              <a:ext uri="{FF2B5EF4-FFF2-40B4-BE49-F238E27FC236}">
                <a16:creationId xmlns:a16="http://schemas.microsoft.com/office/drawing/2014/main" id="{5D26C24A-E2CE-1626-BFB8-A7FBBCE132E7}"/>
              </a:ext>
            </a:extLst>
          </p:cNvPr>
          <p:cNvCxnSpPr>
            <a:cxnSpLocks/>
            <a:stCxn id="42" idx="4"/>
          </p:cNvCxnSpPr>
          <p:nvPr/>
        </p:nvCxnSpPr>
        <p:spPr>
          <a:xfrm>
            <a:off x="5182480" y="3768623"/>
            <a:ext cx="652998" cy="0"/>
          </a:xfrm>
          <a:prstGeom prst="straightConnector1">
            <a:avLst/>
          </a:prstGeom>
          <a:ln w="19050">
            <a:headEnd type="none" w="med" len="med"/>
            <a:tailEnd type="arrow" w="med" len="med"/>
          </a:ln>
        </p:spPr>
        <p:style>
          <a:lnRef idx="2">
            <a:schemeClr val="accent5"/>
          </a:lnRef>
          <a:fillRef idx="1">
            <a:schemeClr val="lt1"/>
          </a:fillRef>
          <a:effectRef idx="0">
            <a:schemeClr val="accent5"/>
          </a:effectRef>
          <a:fontRef idx="minor">
            <a:schemeClr val="dk1"/>
          </a:fontRef>
        </p:style>
      </p:cxnSp>
      <p:grpSp>
        <p:nvGrpSpPr>
          <p:cNvPr id="46" name="Group 45">
            <a:extLst>
              <a:ext uri="{FF2B5EF4-FFF2-40B4-BE49-F238E27FC236}">
                <a16:creationId xmlns:a16="http://schemas.microsoft.com/office/drawing/2014/main" id="{19F1C8C7-DD16-8BD4-3D59-0C4FD3F3DC09}"/>
              </a:ext>
            </a:extLst>
          </p:cNvPr>
          <p:cNvGrpSpPr/>
          <p:nvPr/>
        </p:nvGrpSpPr>
        <p:grpSpPr>
          <a:xfrm>
            <a:off x="5859878" y="3006466"/>
            <a:ext cx="1344310" cy="1404948"/>
            <a:chOff x="2775036" y="2866339"/>
            <a:chExt cx="1889190" cy="1974406"/>
          </a:xfrm>
        </p:grpSpPr>
        <p:sp>
          <p:nvSpPr>
            <p:cNvPr id="47" name="Rounded Rectangle 46">
              <a:extLst>
                <a:ext uri="{FF2B5EF4-FFF2-40B4-BE49-F238E27FC236}">
                  <a16:creationId xmlns:a16="http://schemas.microsoft.com/office/drawing/2014/main" id="{3C41E677-00D2-8043-D387-0388D3A26894}"/>
                </a:ext>
              </a:extLst>
            </p:cNvPr>
            <p:cNvSpPr/>
            <p:nvPr/>
          </p:nvSpPr>
          <p:spPr>
            <a:xfrm>
              <a:off x="2775036" y="2866339"/>
              <a:ext cx="1889190" cy="1970740"/>
            </a:xfrm>
            <a:prstGeom prst="roundRect">
              <a:avLst>
                <a:gd name="adj" fmla="val 8523"/>
              </a:avLst>
            </a:prstGeom>
            <a:ln>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400">
                <a:solidFill>
                  <a:schemeClr val="accent4">
                    <a:lumMod val="75000"/>
                  </a:schemeClr>
                </a:solidFill>
              </a:endParaRPr>
            </a:p>
          </p:txBody>
        </p:sp>
        <p:grpSp>
          <p:nvGrpSpPr>
            <p:cNvPr id="48" name="Group 47">
              <a:extLst>
                <a:ext uri="{FF2B5EF4-FFF2-40B4-BE49-F238E27FC236}">
                  <a16:creationId xmlns:a16="http://schemas.microsoft.com/office/drawing/2014/main" id="{D357F9FA-3AE6-CFC2-8510-C8D74BBBB425}"/>
                </a:ext>
              </a:extLst>
            </p:cNvPr>
            <p:cNvGrpSpPr/>
            <p:nvPr/>
          </p:nvGrpSpPr>
          <p:grpSpPr>
            <a:xfrm>
              <a:off x="3087650" y="3313664"/>
              <a:ext cx="1278633" cy="1079738"/>
              <a:chOff x="3666748" y="3366940"/>
              <a:chExt cx="1278633" cy="1079738"/>
            </a:xfrm>
            <a:solidFill>
              <a:schemeClr val="accent4"/>
            </a:solidFill>
          </p:grpSpPr>
          <p:sp>
            <p:nvSpPr>
              <p:cNvPr id="51" name="Straight Connector 523">
                <a:extLst>
                  <a:ext uri="{FF2B5EF4-FFF2-40B4-BE49-F238E27FC236}">
                    <a16:creationId xmlns:a16="http://schemas.microsoft.com/office/drawing/2014/main" id="{E8B3C284-9D10-0616-0920-7692AC669984}"/>
                  </a:ext>
                </a:extLst>
              </p:cNvPr>
              <p:cNvSpPr/>
              <p:nvPr/>
            </p:nvSpPr>
            <p:spPr>
              <a:xfrm flipH="1">
                <a:off x="4270058" y="3775074"/>
                <a:ext cx="228372"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52" name="Straight Connector 524">
                <a:extLst>
                  <a:ext uri="{FF2B5EF4-FFF2-40B4-BE49-F238E27FC236}">
                    <a16:creationId xmlns:a16="http://schemas.microsoft.com/office/drawing/2014/main" id="{CFAE0FEA-6B55-A16A-3235-27878BCA88C1}"/>
                  </a:ext>
                </a:extLst>
              </p:cNvPr>
              <p:cNvSpPr/>
              <p:nvPr/>
            </p:nvSpPr>
            <p:spPr>
              <a:xfrm flipH="1" flipV="1">
                <a:off x="3692598" y="3775074"/>
                <a:ext cx="509553"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53" name="Straight Connector 540">
                <a:extLst>
                  <a:ext uri="{FF2B5EF4-FFF2-40B4-BE49-F238E27FC236}">
                    <a16:creationId xmlns:a16="http://schemas.microsoft.com/office/drawing/2014/main" id="{C2885217-5BCB-F2F8-DB7B-758344E500B7}"/>
                  </a:ext>
                </a:extLst>
              </p:cNvPr>
              <p:cNvSpPr/>
              <p:nvPr/>
            </p:nvSpPr>
            <p:spPr>
              <a:xfrm flipH="1">
                <a:off x="4271340" y="4076128"/>
                <a:ext cx="231736"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54" name="Straight Connector 541">
                <a:extLst>
                  <a:ext uri="{FF2B5EF4-FFF2-40B4-BE49-F238E27FC236}">
                    <a16:creationId xmlns:a16="http://schemas.microsoft.com/office/drawing/2014/main" id="{0D45B9AB-9E86-7DC9-C16A-81C621177BCF}"/>
                  </a:ext>
                </a:extLst>
              </p:cNvPr>
              <p:cNvSpPr/>
              <p:nvPr/>
            </p:nvSpPr>
            <p:spPr>
              <a:xfrm flipH="1">
                <a:off x="3692598" y="4076128"/>
                <a:ext cx="509553"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55" name="Straight Connector 553">
                <a:extLst>
                  <a:ext uri="{FF2B5EF4-FFF2-40B4-BE49-F238E27FC236}">
                    <a16:creationId xmlns:a16="http://schemas.microsoft.com/office/drawing/2014/main" id="{B1EE9D55-B02C-88CE-C03D-8DFE8DED9562}"/>
                  </a:ext>
                </a:extLst>
              </p:cNvPr>
              <p:cNvSpPr/>
              <p:nvPr/>
            </p:nvSpPr>
            <p:spPr>
              <a:xfrm flipH="1">
                <a:off x="4268683" y="4377989"/>
                <a:ext cx="231121"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56" name="Straight Connector 565">
                <a:extLst>
                  <a:ext uri="{FF2B5EF4-FFF2-40B4-BE49-F238E27FC236}">
                    <a16:creationId xmlns:a16="http://schemas.microsoft.com/office/drawing/2014/main" id="{DD33FB1B-68D0-46CA-5BFD-B9B7D51E97C3}"/>
                  </a:ext>
                </a:extLst>
              </p:cNvPr>
              <p:cNvSpPr/>
              <p:nvPr/>
            </p:nvSpPr>
            <p:spPr>
              <a:xfrm flipV="1">
                <a:off x="4271340" y="3473990"/>
                <a:ext cx="230352" cy="60452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57" name="Straight Connector 566">
                <a:extLst>
                  <a:ext uri="{FF2B5EF4-FFF2-40B4-BE49-F238E27FC236}">
                    <a16:creationId xmlns:a16="http://schemas.microsoft.com/office/drawing/2014/main" id="{77566F77-1175-76A6-D669-94FE8F40F70F}"/>
                  </a:ext>
                </a:extLst>
              </p:cNvPr>
              <p:cNvSpPr/>
              <p:nvPr/>
            </p:nvSpPr>
            <p:spPr>
              <a:xfrm flipV="1">
                <a:off x="4272649" y="3776126"/>
                <a:ext cx="227332" cy="602242"/>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58" name="Straight Connector 567">
                <a:extLst>
                  <a:ext uri="{FF2B5EF4-FFF2-40B4-BE49-F238E27FC236}">
                    <a16:creationId xmlns:a16="http://schemas.microsoft.com/office/drawing/2014/main" id="{95AAAE8C-2027-88FD-3D02-6DB612579C93}"/>
                  </a:ext>
                </a:extLst>
              </p:cNvPr>
              <p:cNvSpPr/>
              <p:nvPr/>
            </p:nvSpPr>
            <p:spPr>
              <a:xfrm flipV="1">
                <a:off x="3829965" y="3475194"/>
                <a:ext cx="372185" cy="300394"/>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59" name="Straight Connector 568">
                <a:extLst>
                  <a:ext uri="{FF2B5EF4-FFF2-40B4-BE49-F238E27FC236}">
                    <a16:creationId xmlns:a16="http://schemas.microsoft.com/office/drawing/2014/main" id="{7D47C703-F47E-BDA2-DAF7-CDCF4333EEE8}"/>
                  </a:ext>
                </a:extLst>
              </p:cNvPr>
              <p:cNvSpPr/>
              <p:nvPr/>
            </p:nvSpPr>
            <p:spPr>
              <a:xfrm flipV="1">
                <a:off x="3795769" y="3474020"/>
                <a:ext cx="406382" cy="601005"/>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60" name="Straight Connector 569">
                <a:extLst>
                  <a:ext uri="{FF2B5EF4-FFF2-40B4-BE49-F238E27FC236}">
                    <a16:creationId xmlns:a16="http://schemas.microsoft.com/office/drawing/2014/main" id="{4A9155D7-44D6-EEE4-D913-F2CE8BFA28DD}"/>
                  </a:ext>
                </a:extLst>
              </p:cNvPr>
              <p:cNvSpPr/>
              <p:nvPr/>
            </p:nvSpPr>
            <p:spPr>
              <a:xfrm flipV="1">
                <a:off x="3804114" y="3775042"/>
                <a:ext cx="398036" cy="301053"/>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61" name="Straight Connector 580">
                <a:extLst>
                  <a:ext uri="{FF2B5EF4-FFF2-40B4-BE49-F238E27FC236}">
                    <a16:creationId xmlns:a16="http://schemas.microsoft.com/office/drawing/2014/main" id="{612894D2-84C8-4D1C-F4B5-47ED1F65D8DC}"/>
                  </a:ext>
                </a:extLst>
              </p:cNvPr>
              <p:cNvSpPr/>
              <p:nvPr/>
            </p:nvSpPr>
            <p:spPr>
              <a:xfrm flipH="1" flipV="1">
                <a:off x="3837178" y="3775587"/>
                <a:ext cx="364194" cy="299977"/>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62" name="Straight Connector 581">
                <a:extLst>
                  <a:ext uri="{FF2B5EF4-FFF2-40B4-BE49-F238E27FC236}">
                    <a16:creationId xmlns:a16="http://schemas.microsoft.com/office/drawing/2014/main" id="{83D1AAC6-BA59-1B72-F52A-35EE646689EE}"/>
                  </a:ext>
                </a:extLst>
              </p:cNvPr>
              <p:cNvSpPr/>
              <p:nvPr/>
            </p:nvSpPr>
            <p:spPr>
              <a:xfrm flipH="1" flipV="1">
                <a:off x="3795769" y="4076095"/>
                <a:ext cx="406381" cy="301087"/>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63" name="Straight Connector 582">
                <a:extLst>
                  <a:ext uri="{FF2B5EF4-FFF2-40B4-BE49-F238E27FC236}">
                    <a16:creationId xmlns:a16="http://schemas.microsoft.com/office/drawing/2014/main" id="{F8179640-DD6D-20E7-5B59-D832C5917B75}"/>
                  </a:ext>
                </a:extLst>
              </p:cNvPr>
              <p:cNvSpPr/>
              <p:nvPr/>
            </p:nvSpPr>
            <p:spPr>
              <a:xfrm flipH="1" flipV="1">
                <a:off x="3833551" y="3775584"/>
                <a:ext cx="368600" cy="60258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64" name="Straight Connector 583">
                <a:extLst>
                  <a:ext uri="{FF2B5EF4-FFF2-40B4-BE49-F238E27FC236}">
                    <a16:creationId xmlns:a16="http://schemas.microsoft.com/office/drawing/2014/main" id="{A1644AEC-A4E5-D19E-2863-915501212BAF}"/>
                  </a:ext>
                </a:extLst>
              </p:cNvPr>
              <p:cNvSpPr/>
              <p:nvPr/>
            </p:nvSpPr>
            <p:spPr>
              <a:xfrm flipV="1">
                <a:off x="4272650" y="3474316"/>
                <a:ext cx="227434" cy="300435"/>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65" name="Straight Connector 584">
                <a:extLst>
                  <a:ext uri="{FF2B5EF4-FFF2-40B4-BE49-F238E27FC236}">
                    <a16:creationId xmlns:a16="http://schemas.microsoft.com/office/drawing/2014/main" id="{57AABFC5-E095-2A7A-656D-DA667F3DFFFC}"/>
                  </a:ext>
                </a:extLst>
              </p:cNvPr>
              <p:cNvSpPr/>
              <p:nvPr/>
            </p:nvSpPr>
            <p:spPr>
              <a:xfrm flipV="1">
                <a:off x="4271340" y="3473990"/>
                <a:ext cx="231736" cy="90319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66" name="Straight Connector 585">
                <a:extLst>
                  <a:ext uri="{FF2B5EF4-FFF2-40B4-BE49-F238E27FC236}">
                    <a16:creationId xmlns:a16="http://schemas.microsoft.com/office/drawing/2014/main" id="{563E72B1-CF20-6AD9-AD2B-9B67D27A6FB2}"/>
                  </a:ext>
                </a:extLst>
              </p:cNvPr>
              <p:cNvSpPr/>
              <p:nvPr/>
            </p:nvSpPr>
            <p:spPr>
              <a:xfrm>
                <a:off x="4272567" y="3475194"/>
                <a:ext cx="226531" cy="298678"/>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67" name="Straight Connector 586">
                <a:extLst>
                  <a:ext uri="{FF2B5EF4-FFF2-40B4-BE49-F238E27FC236}">
                    <a16:creationId xmlns:a16="http://schemas.microsoft.com/office/drawing/2014/main" id="{DF04AC18-B0BF-A7F1-E0B5-2F9DB0E81D7A}"/>
                  </a:ext>
                </a:extLst>
              </p:cNvPr>
              <p:cNvSpPr/>
              <p:nvPr/>
            </p:nvSpPr>
            <p:spPr>
              <a:xfrm flipV="1">
                <a:off x="4271340" y="3775369"/>
                <a:ext cx="227186" cy="300433"/>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68" name="Straight Connector 587">
                <a:extLst>
                  <a:ext uri="{FF2B5EF4-FFF2-40B4-BE49-F238E27FC236}">
                    <a16:creationId xmlns:a16="http://schemas.microsoft.com/office/drawing/2014/main" id="{7AB6DE62-255F-EA80-26FE-347E7EBC7170}"/>
                  </a:ext>
                </a:extLst>
              </p:cNvPr>
              <p:cNvSpPr/>
              <p:nvPr/>
            </p:nvSpPr>
            <p:spPr>
              <a:xfrm>
                <a:off x="4272647" y="3474020"/>
                <a:ext cx="227334" cy="602243"/>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69" name="Straight Connector 588">
                <a:extLst>
                  <a:ext uri="{FF2B5EF4-FFF2-40B4-BE49-F238E27FC236}">
                    <a16:creationId xmlns:a16="http://schemas.microsoft.com/office/drawing/2014/main" id="{3018CC01-D309-A41A-20C7-EA3EDBAA5B80}"/>
                  </a:ext>
                </a:extLst>
              </p:cNvPr>
              <p:cNvSpPr/>
              <p:nvPr/>
            </p:nvSpPr>
            <p:spPr>
              <a:xfrm>
                <a:off x="4272667" y="3471025"/>
                <a:ext cx="227289" cy="907426"/>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70" name="Straight Connector 589">
                <a:extLst>
                  <a:ext uri="{FF2B5EF4-FFF2-40B4-BE49-F238E27FC236}">
                    <a16:creationId xmlns:a16="http://schemas.microsoft.com/office/drawing/2014/main" id="{6F2D2CAC-7884-E732-2C7B-C6625060A55F}"/>
                  </a:ext>
                </a:extLst>
              </p:cNvPr>
              <p:cNvSpPr/>
              <p:nvPr/>
            </p:nvSpPr>
            <p:spPr>
              <a:xfrm>
                <a:off x="4271909" y="3775042"/>
                <a:ext cx="227188" cy="301086"/>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71" name="Straight Connector 590">
                <a:extLst>
                  <a:ext uri="{FF2B5EF4-FFF2-40B4-BE49-F238E27FC236}">
                    <a16:creationId xmlns:a16="http://schemas.microsoft.com/office/drawing/2014/main" id="{F2684FFD-53D2-798C-E830-1BEBBBE36A28}"/>
                  </a:ext>
                </a:extLst>
              </p:cNvPr>
              <p:cNvSpPr/>
              <p:nvPr/>
            </p:nvSpPr>
            <p:spPr>
              <a:xfrm>
                <a:off x="4271307" y="3774019"/>
                <a:ext cx="228672" cy="604352"/>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72" name="Straight Connector 591">
                <a:extLst>
                  <a:ext uri="{FF2B5EF4-FFF2-40B4-BE49-F238E27FC236}">
                    <a16:creationId xmlns:a16="http://schemas.microsoft.com/office/drawing/2014/main" id="{8B20B738-EFF6-2D93-D2B1-C49C0E451D6C}"/>
                  </a:ext>
                </a:extLst>
              </p:cNvPr>
              <p:cNvSpPr/>
              <p:nvPr/>
            </p:nvSpPr>
            <p:spPr>
              <a:xfrm>
                <a:off x="4272525" y="4076652"/>
                <a:ext cx="227557" cy="301533"/>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73" name="Straight Connector 592">
                <a:extLst>
                  <a:ext uri="{FF2B5EF4-FFF2-40B4-BE49-F238E27FC236}">
                    <a16:creationId xmlns:a16="http://schemas.microsoft.com/office/drawing/2014/main" id="{3FD1AA69-7A8F-9831-42EE-8ABF8F45E3B3}"/>
                  </a:ext>
                </a:extLst>
              </p:cNvPr>
              <p:cNvSpPr/>
              <p:nvPr/>
            </p:nvSpPr>
            <p:spPr>
              <a:xfrm flipH="1">
                <a:off x="4269063" y="4075128"/>
                <a:ext cx="231022" cy="303054"/>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74" name="Straight Connector 523">
                <a:extLst>
                  <a:ext uri="{FF2B5EF4-FFF2-40B4-BE49-F238E27FC236}">
                    <a16:creationId xmlns:a16="http://schemas.microsoft.com/office/drawing/2014/main" id="{D58D44FA-6DF9-17A6-ADC8-AFFB0CD5B907}"/>
                  </a:ext>
                </a:extLst>
              </p:cNvPr>
              <p:cNvSpPr/>
              <p:nvPr/>
            </p:nvSpPr>
            <p:spPr>
              <a:xfrm flipH="1">
                <a:off x="4570058" y="3774972"/>
                <a:ext cx="228372"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75" name="Straight Connector 540">
                <a:extLst>
                  <a:ext uri="{FF2B5EF4-FFF2-40B4-BE49-F238E27FC236}">
                    <a16:creationId xmlns:a16="http://schemas.microsoft.com/office/drawing/2014/main" id="{B5652CED-76D7-B561-16CD-9B45094DBA36}"/>
                  </a:ext>
                </a:extLst>
              </p:cNvPr>
              <p:cNvSpPr/>
              <p:nvPr/>
            </p:nvSpPr>
            <p:spPr>
              <a:xfrm flipH="1">
                <a:off x="4571339" y="4076026"/>
                <a:ext cx="231737"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76" name="Straight Connector 566">
                <a:extLst>
                  <a:ext uri="{FF2B5EF4-FFF2-40B4-BE49-F238E27FC236}">
                    <a16:creationId xmlns:a16="http://schemas.microsoft.com/office/drawing/2014/main" id="{11509C8A-14E9-3551-9609-55F0F7992EA3}"/>
                  </a:ext>
                </a:extLst>
              </p:cNvPr>
              <p:cNvSpPr/>
              <p:nvPr/>
            </p:nvSpPr>
            <p:spPr>
              <a:xfrm flipV="1">
                <a:off x="4572649" y="3776024"/>
                <a:ext cx="227332" cy="602242"/>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77" name="Straight Connector 585">
                <a:extLst>
                  <a:ext uri="{FF2B5EF4-FFF2-40B4-BE49-F238E27FC236}">
                    <a16:creationId xmlns:a16="http://schemas.microsoft.com/office/drawing/2014/main" id="{C2B2341F-7E82-AB62-C14C-BC7370A36964}"/>
                  </a:ext>
                </a:extLst>
              </p:cNvPr>
              <p:cNvSpPr/>
              <p:nvPr/>
            </p:nvSpPr>
            <p:spPr>
              <a:xfrm>
                <a:off x="4572566" y="3475092"/>
                <a:ext cx="226531" cy="298678"/>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78" name="Straight Connector 586">
                <a:extLst>
                  <a:ext uri="{FF2B5EF4-FFF2-40B4-BE49-F238E27FC236}">
                    <a16:creationId xmlns:a16="http://schemas.microsoft.com/office/drawing/2014/main" id="{DCE272B9-2C36-B693-4266-D1509D4CA8F7}"/>
                  </a:ext>
                </a:extLst>
              </p:cNvPr>
              <p:cNvSpPr/>
              <p:nvPr/>
            </p:nvSpPr>
            <p:spPr>
              <a:xfrm flipV="1">
                <a:off x="4571339" y="3775267"/>
                <a:ext cx="227186" cy="300434"/>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79" name="Straight Connector 587">
                <a:extLst>
                  <a:ext uri="{FF2B5EF4-FFF2-40B4-BE49-F238E27FC236}">
                    <a16:creationId xmlns:a16="http://schemas.microsoft.com/office/drawing/2014/main" id="{D53CDB6C-2EA4-F8A2-1DD2-F1894A3BAFC9}"/>
                  </a:ext>
                </a:extLst>
              </p:cNvPr>
              <p:cNvSpPr/>
              <p:nvPr/>
            </p:nvSpPr>
            <p:spPr>
              <a:xfrm>
                <a:off x="4572647" y="3473918"/>
                <a:ext cx="227333" cy="602244"/>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80" name="Straight Connector 589">
                <a:extLst>
                  <a:ext uri="{FF2B5EF4-FFF2-40B4-BE49-F238E27FC236}">
                    <a16:creationId xmlns:a16="http://schemas.microsoft.com/office/drawing/2014/main" id="{D71A05AA-B6C5-294D-690E-514CB8766D15}"/>
                  </a:ext>
                </a:extLst>
              </p:cNvPr>
              <p:cNvSpPr/>
              <p:nvPr/>
            </p:nvSpPr>
            <p:spPr>
              <a:xfrm>
                <a:off x="4571908" y="3774941"/>
                <a:ext cx="227189" cy="301085"/>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81" name="Straight Connector 592">
                <a:extLst>
                  <a:ext uri="{FF2B5EF4-FFF2-40B4-BE49-F238E27FC236}">
                    <a16:creationId xmlns:a16="http://schemas.microsoft.com/office/drawing/2014/main" id="{0A5D24E4-ACD6-9208-1854-7AB655878A07}"/>
                  </a:ext>
                </a:extLst>
              </p:cNvPr>
              <p:cNvSpPr/>
              <p:nvPr/>
            </p:nvSpPr>
            <p:spPr>
              <a:xfrm flipH="1">
                <a:off x="4569062" y="4075026"/>
                <a:ext cx="231023" cy="303054"/>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700">
                  <a:solidFill>
                    <a:srgbClr val="000000"/>
                  </a:solidFill>
                  <a:latin typeface="IBM Plex Sans Regular"/>
                  <a:sym typeface="IBM Plex Sans Regular"/>
                </a:endParaRPr>
              </a:p>
            </p:txBody>
          </p:sp>
          <p:sp>
            <p:nvSpPr>
              <p:cNvPr id="82" name="Oval 509">
                <a:extLst>
                  <a:ext uri="{FF2B5EF4-FFF2-40B4-BE49-F238E27FC236}">
                    <a16:creationId xmlns:a16="http://schemas.microsoft.com/office/drawing/2014/main" id="{9CECED2E-EC2E-8897-6BA3-E51454CC2F42}"/>
                  </a:ext>
                </a:extLst>
              </p:cNvPr>
              <p:cNvSpPr/>
              <p:nvPr/>
            </p:nvSpPr>
            <p:spPr>
              <a:xfrm flipH="1">
                <a:off x="4738899" y="3673009"/>
                <a:ext cx="206482" cy="206482"/>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500">
                  <a:solidFill>
                    <a:srgbClr val="000000"/>
                  </a:solidFill>
                  <a:latin typeface="IBM Plex Sans Regular"/>
                </a:endParaRPr>
              </a:p>
            </p:txBody>
          </p:sp>
          <p:sp>
            <p:nvSpPr>
              <p:cNvPr id="83" name="Oval 532">
                <a:extLst>
                  <a:ext uri="{FF2B5EF4-FFF2-40B4-BE49-F238E27FC236}">
                    <a16:creationId xmlns:a16="http://schemas.microsoft.com/office/drawing/2014/main" id="{684BE9B7-6707-8002-D86D-30F982C83C91}"/>
                  </a:ext>
                </a:extLst>
              </p:cNvPr>
              <p:cNvSpPr/>
              <p:nvPr/>
            </p:nvSpPr>
            <p:spPr>
              <a:xfrm flipH="1">
                <a:off x="4785080" y="4019068"/>
                <a:ext cx="114120" cy="114120"/>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500">
                  <a:solidFill>
                    <a:srgbClr val="000000"/>
                  </a:solidFill>
                  <a:latin typeface="IBM Plex Sans Regular"/>
                </a:endParaRPr>
              </a:p>
            </p:txBody>
          </p:sp>
          <p:sp>
            <p:nvSpPr>
              <p:cNvPr id="84" name="Oval 503">
                <a:extLst>
                  <a:ext uri="{FF2B5EF4-FFF2-40B4-BE49-F238E27FC236}">
                    <a16:creationId xmlns:a16="http://schemas.microsoft.com/office/drawing/2014/main" id="{335E80AB-6BC9-0FBA-78DE-25B6697E2AC8}"/>
                  </a:ext>
                </a:extLst>
              </p:cNvPr>
              <p:cNvSpPr/>
              <p:nvPr/>
            </p:nvSpPr>
            <p:spPr>
              <a:xfrm flipH="1">
                <a:off x="4467805" y="3408334"/>
                <a:ext cx="132975" cy="132975"/>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500">
                  <a:solidFill>
                    <a:srgbClr val="F9C200"/>
                  </a:solidFill>
                  <a:latin typeface="IBM Plex Sans Regular"/>
                </a:endParaRPr>
              </a:p>
            </p:txBody>
          </p:sp>
          <p:sp>
            <p:nvSpPr>
              <p:cNvPr id="85" name="Oval 510">
                <a:extLst>
                  <a:ext uri="{FF2B5EF4-FFF2-40B4-BE49-F238E27FC236}">
                    <a16:creationId xmlns:a16="http://schemas.microsoft.com/office/drawing/2014/main" id="{47F51990-72B5-48DD-1268-DB5CE34FF26E}"/>
                  </a:ext>
                </a:extLst>
              </p:cNvPr>
              <p:cNvSpPr/>
              <p:nvPr/>
            </p:nvSpPr>
            <p:spPr>
              <a:xfrm flipH="1">
                <a:off x="4471406" y="3713363"/>
                <a:ext cx="125774" cy="125775"/>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500">
                  <a:solidFill>
                    <a:srgbClr val="F9C200"/>
                  </a:solidFill>
                  <a:latin typeface="IBM Plex Sans Regular"/>
                </a:endParaRPr>
              </a:p>
            </p:txBody>
          </p:sp>
          <p:sp>
            <p:nvSpPr>
              <p:cNvPr id="86" name="Oval 533">
                <a:extLst>
                  <a:ext uri="{FF2B5EF4-FFF2-40B4-BE49-F238E27FC236}">
                    <a16:creationId xmlns:a16="http://schemas.microsoft.com/office/drawing/2014/main" id="{BC885325-C35D-668B-E4A7-8A3B7ADA2236}"/>
                  </a:ext>
                </a:extLst>
              </p:cNvPr>
              <p:cNvSpPr/>
              <p:nvPr/>
            </p:nvSpPr>
            <p:spPr>
              <a:xfrm flipH="1">
                <a:off x="4450674" y="3995382"/>
                <a:ext cx="161491" cy="161492"/>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500">
                  <a:solidFill>
                    <a:srgbClr val="F9C200"/>
                  </a:solidFill>
                  <a:latin typeface="IBM Plex Sans Regular"/>
                </a:endParaRPr>
              </a:p>
            </p:txBody>
          </p:sp>
          <p:sp>
            <p:nvSpPr>
              <p:cNvPr id="87" name="Oval 546">
                <a:extLst>
                  <a:ext uri="{FF2B5EF4-FFF2-40B4-BE49-F238E27FC236}">
                    <a16:creationId xmlns:a16="http://schemas.microsoft.com/office/drawing/2014/main" id="{7CC2479A-907E-BF36-8D11-B8491892947E}"/>
                  </a:ext>
                </a:extLst>
              </p:cNvPr>
              <p:cNvSpPr/>
              <p:nvPr/>
            </p:nvSpPr>
            <p:spPr>
              <a:xfrm flipH="1">
                <a:off x="4486879" y="4328935"/>
                <a:ext cx="94827" cy="94827"/>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500">
                  <a:solidFill>
                    <a:srgbClr val="F9C200"/>
                  </a:solidFill>
                  <a:latin typeface="IBM Plex Sans Regular"/>
                </a:endParaRPr>
              </a:p>
            </p:txBody>
          </p:sp>
          <p:sp>
            <p:nvSpPr>
              <p:cNvPr id="88" name="Oval 547">
                <a:extLst>
                  <a:ext uri="{FF2B5EF4-FFF2-40B4-BE49-F238E27FC236}">
                    <a16:creationId xmlns:a16="http://schemas.microsoft.com/office/drawing/2014/main" id="{7C46FB1E-A93A-A261-9DE6-A7BADC18D4CF}"/>
                  </a:ext>
                </a:extLst>
              </p:cNvPr>
              <p:cNvSpPr/>
              <p:nvPr/>
            </p:nvSpPr>
            <p:spPr>
              <a:xfrm flipH="1">
                <a:off x="4153022" y="4291573"/>
                <a:ext cx="155104" cy="155105"/>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500">
                  <a:solidFill>
                    <a:srgbClr val="F9C200"/>
                  </a:solidFill>
                  <a:latin typeface="IBM Plex Sans Regular"/>
                </a:endParaRPr>
              </a:p>
            </p:txBody>
          </p:sp>
          <p:sp>
            <p:nvSpPr>
              <p:cNvPr id="89" name="Oval 504">
                <a:extLst>
                  <a:ext uri="{FF2B5EF4-FFF2-40B4-BE49-F238E27FC236}">
                    <a16:creationId xmlns:a16="http://schemas.microsoft.com/office/drawing/2014/main" id="{99CDA87A-82A6-A686-D7A4-8100060B58BB}"/>
                  </a:ext>
                </a:extLst>
              </p:cNvPr>
              <p:cNvSpPr/>
              <p:nvPr/>
            </p:nvSpPr>
            <p:spPr>
              <a:xfrm flipH="1">
                <a:off x="4122692" y="3366940"/>
                <a:ext cx="215764" cy="215765"/>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500">
                  <a:solidFill>
                    <a:srgbClr val="F9C200"/>
                  </a:solidFill>
                  <a:latin typeface="IBM Plex Sans Regular"/>
                </a:endParaRPr>
              </a:p>
            </p:txBody>
          </p:sp>
          <p:sp>
            <p:nvSpPr>
              <p:cNvPr id="90" name="Oval 511">
                <a:extLst>
                  <a:ext uri="{FF2B5EF4-FFF2-40B4-BE49-F238E27FC236}">
                    <a16:creationId xmlns:a16="http://schemas.microsoft.com/office/drawing/2014/main" id="{2A194BF8-3AC3-1214-C5CA-A782BF909664}"/>
                  </a:ext>
                </a:extLst>
              </p:cNvPr>
              <p:cNvSpPr/>
              <p:nvPr/>
            </p:nvSpPr>
            <p:spPr>
              <a:xfrm flipH="1">
                <a:off x="4183080" y="3728996"/>
                <a:ext cx="94827" cy="94827"/>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500">
                  <a:solidFill>
                    <a:srgbClr val="F9C200"/>
                  </a:solidFill>
                  <a:latin typeface="IBM Plex Sans Regular"/>
                </a:endParaRPr>
              </a:p>
            </p:txBody>
          </p:sp>
          <p:sp>
            <p:nvSpPr>
              <p:cNvPr id="91" name="Oval 534">
                <a:extLst>
                  <a:ext uri="{FF2B5EF4-FFF2-40B4-BE49-F238E27FC236}">
                    <a16:creationId xmlns:a16="http://schemas.microsoft.com/office/drawing/2014/main" id="{1310F00E-BF6C-CD7B-6BCC-D5DF7F666403}"/>
                  </a:ext>
                </a:extLst>
              </p:cNvPr>
              <p:cNvSpPr/>
              <p:nvPr/>
            </p:nvSpPr>
            <p:spPr>
              <a:xfrm flipH="1">
                <a:off x="4157844" y="4010493"/>
                <a:ext cx="131269" cy="131270"/>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500">
                  <a:solidFill>
                    <a:srgbClr val="F9C200"/>
                  </a:solidFill>
                  <a:latin typeface="IBM Plex Sans Regular"/>
                </a:endParaRPr>
              </a:p>
            </p:txBody>
          </p:sp>
          <p:sp>
            <p:nvSpPr>
              <p:cNvPr id="92" name="Oval 512">
                <a:extLst>
                  <a:ext uri="{FF2B5EF4-FFF2-40B4-BE49-F238E27FC236}">
                    <a16:creationId xmlns:a16="http://schemas.microsoft.com/office/drawing/2014/main" id="{9158F658-9725-CDD2-0622-2BB871EB3367}"/>
                  </a:ext>
                </a:extLst>
              </p:cNvPr>
              <p:cNvSpPr/>
              <p:nvPr/>
            </p:nvSpPr>
            <p:spPr>
              <a:xfrm flipH="1">
                <a:off x="3666748" y="3693466"/>
                <a:ext cx="163218" cy="163217"/>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500">
                  <a:solidFill>
                    <a:srgbClr val="000000"/>
                  </a:solidFill>
                  <a:latin typeface="IBM Plex Sans Regular"/>
                </a:endParaRPr>
              </a:p>
            </p:txBody>
          </p:sp>
          <p:sp>
            <p:nvSpPr>
              <p:cNvPr id="93" name="Oval 535">
                <a:extLst>
                  <a:ext uri="{FF2B5EF4-FFF2-40B4-BE49-F238E27FC236}">
                    <a16:creationId xmlns:a16="http://schemas.microsoft.com/office/drawing/2014/main" id="{17DE1D3C-2AA3-D858-8F5C-ED30B87D51E0}"/>
                  </a:ext>
                </a:extLst>
              </p:cNvPr>
              <p:cNvSpPr/>
              <p:nvPr/>
            </p:nvSpPr>
            <p:spPr>
              <a:xfrm flipH="1">
                <a:off x="3700943" y="4028714"/>
                <a:ext cx="94827" cy="94827"/>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500">
                  <a:solidFill>
                    <a:srgbClr val="000000"/>
                  </a:solidFill>
                  <a:latin typeface="IBM Plex Sans Regular"/>
                </a:endParaRPr>
              </a:p>
            </p:txBody>
          </p:sp>
        </p:grpSp>
        <p:sp>
          <p:nvSpPr>
            <p:cNvPr id="49" name="TextBox 48">
              <a:extLst>
                <a:ext uri="{FF2B5EF4-FFF2-40B4-BE49-F238E27FC236}">
                  <a16:creationId xmlns:a16="http://schemas.microsoft.com/office/drawing/2014/main" id="{B9EFC933-51B7-4E1F-E504-B5F8D5CA4B1C}"/>
                </a:ext>
              </a:extLst>
            </p:cNvPr>
            <p:cNvSpPr txBox="1"/>
            <p:nvPr/>
          </p:nvSpPr>
          <p:spPr>
            <a:xfrm>
              <a:off x="2982519" y="2910397"/>
              <a:ext cx="1536414" cy="389273"/>
            </a:xfrm>
            <a:prstGeom prst="rect">
              <a:avLst/>
            </a:prstGeom>
            <a:noFill/>
          </p:spPr>
          <p:txBody>
            <a:bodyPr wrap="square" rtlCol="0">
              <a:spAutoFit/>
            </a:bodyPr>
            <a:lstStyle/>
            <a:p>
              <a:pPr algn="ctr"/>
              <a:r>
                <a:rPr lang="en-US" sz="1200" dirty="0">
                  <a:solidFill>
                    <a:schemeClr val="accent4">
                      <a:lumMod val="75000"/>
                    </a:schemeClr>
                  </a:solidFill>
                </a:rPr>
                <a:t>LLM to Train</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3000425-4B5B-55E4-78E2-8A23BEDFD0AE}"/>
                    </a:ext>
                  </a:extLst>
                </p:cNvPr>
                <p:cNvSpPr txBox="1"/>
                <p:nvPr/>
              </p:nvSpPr>
              <p:spPr>
                <a:xfrm>
                  <a:off x="2828974" y="4451472"/>
                  <a:ext cx="1770744" cy="389273"/>
                </a:xfrm>
                <a:prstGeom prst="rect">
                  <a:avLst/>
                </a:prstGeom>
                <a:noFill/>
              </p:spPr>
              <p:txBody>
                <a:bodyPr wrap="none" rtlCol="0">
                  <a:spAutoFit/>
                </a:bodyPr>
                <a:lstStyle/>
                <a:p>
                  <a14:m>
                    <m:oMath xmlns:m="http://schemas.openxmlformats.org/officeDocument/2006/math">
                      <m:r>
                        <a:rPr lang="en-US" sz="1200" i="1" dirty="0" smtClean="0">
                          <a:solidFill>
                            <a:schemeClr val="accent4">
                              <a:lumMod val="75000"/>
                            </a:schemeClr>
                          </a:solidFill>
                          <a:latin typeface="Cambria Math" panose="02040503050406030204" pitchFamily="18" charset="0"/>
                        </a:rPr>
                        <m:t>𝑦</m:t>
                      </m:r>
                    </m:oMath>
                  </a14:m>
                  <a:r>
                    <a:rPr lang="en-US" sz="1200" dirty="0">
                      <a:solidFill>
                        <a:schemeClr val="accent4">
                          <a:lumMod val="75000"/>
                        </a:schemeClr>
                      </a:solidFill>
                    </a:rPr>
                    <a:t>:  a healthy fruit</a:t>
                  </a:r>
                </a:p>
              </p:txBody>
            </p:sp>
          </mc:Choice>
          <mc:Fallback xmlns="">
            <p:sp>
              <p:nvSpPr>
                <p:cNvPr id="50" name="TextBox 49">
                  <a:extLst>
                    <a:ext uri="{FF2B5EF4-FFF2-40B4-BE49-F238E27FC236}">
                      <a16:creationId xmlns:a16="http://schemas.microsoft.com/office/drawing/2014/main" id="{E3000425-4B5B-55E4-78E2-8A23BEDFD0AE}"/>
                    </a:ext>
                  </a:extLst>
                </p:cNvPr>
                <p:cNvSpPr txBox="1">
                  <a:spLocks noRot="1" noChangeAspect="1" noMove="1" noResize="1" noEditPoints="1" noAdjustHandles="1" noChangeArrowheads="1" noChangeShapeType="1" noTextEdit="1"/>
                </p:cNvSpPr>
                <p:nvPr/>
              </p:nvSpPr>
              <p:spPr>
                <a:xfrm>
                  <a:off x="2828974" y="4451472"/>
                  <a:ext cx="1770744" cy="389273"/>
                </a:xfrm>
                <a:prstGeom prst="rect">
                  <a:avLst/>
                </a:prstGeom>
                <a:blipFill>
                  <a:blip r:embed="rId5"/>
                  <a:stretch>
                    <a:fillRect b="-13043"/>
                  </a:stretch>
                </a:blipFill>
              </p:spPr>
              <p:txBody>
                <a:bodyPr/>
                <a:lstStyle/>
                <a:p>
                  <a:r>
                    <a:rPr lang="en-US">
                      <a:noFill/>
                    </a:rPr>
                    <a:t> </a:t>
                  </a:r>
                </a:p>
              </p:txBody>
            </p:sp>
          </mc:Fallback>
        </mc:AlternateContent>
      </p:grpSp>
      <p:sp>
        <p:nvSpPr>
          <p:cNvPr id="96" name="Rounded Rectangle 95">
            <a:extLst>
              <a:ext uri="{FF2B5EF4-FFF2-40B4-BE49-F238E27FC236}">
                <a16:creationId xmlns:a16="http://schemas.microsoft.com/office/drawing/2014/main" id="{089B6A87-2026-9B9A-C751-E11029004F1B}"/>
              </a:ext>
            </a:extLst>
          </p:cNvPr>
          <p:cNvSpPr/>
          <p:nvPr/>
        </p:nvSpPr>
        <p:spPr>
          <a:xfrm>
            <a:off x="8495668" y="3026882"/>
            <a:ext cx="741560" cy="1381917"/>
          </a:xfrm>
          <a:prstGeom prst="roundRect">
            <a:avLst>
              <a:gd name="adj" fmla="val 10306"/>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97" name="Group 96">
            <a:extLst>
              <a:ext uri="{FF2B5EF4-FFF2-40B4-BE49-F238E27FC236}">
                <a16:creationId xmlns:a16="http://schemas.microsoft.com/office/drawing/2014/main" id="{8EF5B059-2E57-C8F5-535D-ACC1CC5F1F8E}"/>
              </a:ext>
            </a:extLst>
          </p:cNvPr>
          <p:cNvGrpSpPr/>
          <p:nvPr/>
        </p:nvGrpSpPr>
        <p:grpSpPr>
          <a:xfrm flipH="1">
            <a:off x="8638783" y="3605022"/>
            <a:ext cx="463860" cy="610589"/>
            <a:chOff x="7280354" y="3451482"/>
            <a:chExt cx="798637" cy="1051262"/>
          </a:xfrm>
          <a:solidFill>
            <a:schemeClr val="accent2"/>
          </a:solidFill>
        </p:grpSpPr>
        <p:sp>
          <p:nvSpPr>
            <p:cNvPr id="99" name="Straight Connector 523">
              <a:extLst>
                <a:ext uri="{FF2B5EF4-FFF2-40B4-BE49-F238E27FC236}">
                  <a16:creationId xmlns:a16="http://schemas.microsoft.com/office/drawing/2014/main" id="{FAE51DA0-7241-315F-A3C0-0770166F8455}"/>
                </a:ext>
              </a:extLst>
            </p:cNvPr>
            <p:cNvSpPr/>
            <p:nvPr/>
          </p:nvSpPr>
          <p:spPr>
            <a:xfrm flipH="1">
              <a:off x="7421345" y="3837032"/>
              <a:ext cx="228372" cy="1"/>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0" name="Straight Connector 540">
              <a:extLst>
                <a:ext uri="{FF2B5EF4-FFF2-40B4-BE49-F238E27FC236}">
                  <a16:creationId xmlns:a16="http://schemas.microsoft.com/office/drawing/2014/main" id="{17BEC7C2-9877-EA8C-8974-62FFC5E56833}"/>
                </a:ext>
              </a:extLst>
            </p:cNvPr>
            <p:cNvSpPr/>
            <p:nvPr/>
          </p:nvSpPr>
          <p:spPr>
            <a:xfrm flipH="1">
              <a:off x="7422626" y="4138086"/>
              <a:ext cx="231737" cy="1"/>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1" name="Straight Connector 565">
              <a:extLst>
                <a:ext uri="{FF2B5EF4-FFF2-40B4-BE49-F238E27FC236}">
                  <a16:creationId xmlns:a16="http://schemas.microsoft.com/office/drawing/2014/main" id="{78A3B5E1-91FF-3237-D1CB-9B61DDD5A2D4}"/>
                </a:ext>
              </a:extLst>
            </p:cNvPr>
            <p:cNvSpPr/>
            <p:nvPr/>
          </p:nvSpPr>
          <p:spPr>
            <a:xfrm flipV="1">
              <a:off x="7422627" y="3535948"/>
              <a:ext cx="230352" cy="604520"/>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2" name="Straight Connector 583">
              <a:extLst>
                <a:ext uri="{FF2B5EF4-FFF2-40B4-BE49-F238E27FC236}">
                  <a16:creationId xmlns:a16="http://schemas.microsoft.com/office/drawing/2014/main" id="{AE375507-5DDE-1A2E-2120-43D6D3C2A46C}"/>
                </a:ext>
              </a:extLst>
            </p:cNvPr>
            <p:cNvSpPr/>
            <p:nvPr/>
          </p:nvSpPr>
          <p:spPr>
            <a:xfrm flipV="1">
              <a:off x="7423936" y="3536273"/>
              <a:ext cx="227434" cy="300435"/>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3" name="Straight Connector 586">
              <a:extLst>
                <a:ext uri="{FF2B5EF4-FFF2-40B4-BE49-F238E27FC236}">
                  <a16:creationId xmlns:a16="http://schemas.microsoft.com/office/drawing/2014/main" id="{2B5FE7B7-A678-42CA-0FD4-979526A1B6E8}"/>
                </a:ext>
              </a:extLst>
            </p:cNvPr>
            <p:cNvSpPr/>
            <p:nvPr/>
          </p:nvSpPr>
          <p:spPr>
            <a:xfrm flipV="1">
              <a:off x="7422627" y="3837327"/>
              <a:ext cx="227186" cy="300434"/>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4" name="Straight Connector 589">
              <a:extLst>
                <a:ext uri="{FF2B5EF4-FFF2-40B4-BE49-F238E27FC236}">
                  <a16:creationId xmlns:a16="http://schemas.microsoft.com/office/drawing/2014/main" id="{689C168B-FBFB-9C87-01BF-B5EA43501D2D}"/>
                </a:ext>
              </a:extLst>
            </p:cNvPr>
            <p:cNvSpPr/>
            <p:nvPr/>
          </p:nvSpPr>
          <p:spPr>
            <a:xfrm>
              <a:off x="7423196" y="3837001"/>
              <a:ext cx="227189" cy="301085"/>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5" name="Straight Connector 590">
              <a:extLst>
                <a:ext uri="{FF2B5EF4-FFF2-40B4-BE49-F238E27FC236}">
                  <a16:creationId xmlns:a16="http://schemas.microsoft.com/office/drawing/2014/main" id="{6F8DB8C7-3D4C-D3C5-4D39-774775736E68}"/>
                </a:ext>
              </a:extLst>
            </p:cNvPr>
            <p:cNvSpPr/>
            <p:nvPr/>
          </p:nvSpPr>
          <p:spPr>
            <a:xfrm>
              <a:off x="7422594" y="3835977"/>
              <a:ext cx="228673" cy="604352"/>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6" name="Straight Connector 591">
              <a:extLst>
                <a:ext uri="{FF2B5EF4-FFF2-40B4-BE49-F238E27FC236}">
                  <a16:creationId xmlns:a16="http://schemas.microsoft.com/office/drawing/2014/main" id="{4EBB6012-1892-7CC0-8F60-9D62EA14761C}"/>
                </a:ext>
              </a:extLst>
            </p:cNvPr>
            <p:cNvSpPr/>
            <p:nvPr/>
          </p:nvSpPr>
          <p:spPr>
            <a:xfrm>
              <a:off x="7423812" y="4138610"/>
              <a:ext cx="227556" cy="301533"/>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7" name="Straight Connector 523">
              <a:extLst>
                <a:ext uri="{FF2B5EF4-FFF2-40B4-BE49-F238E27FC236}">
                  <a16:creationId xmlns:a16="http://schemas.microsoft.com/office/drawing/2014/main" id="{69F7C6E7-5228-B3B1-19A3-8A5C046406B3}"/>
                </a:ext>
              </a:extLst>
            </p:cNvPr>
            <p:cNvSpPr/>
            <p:nvPr/>
          </p:nvSpPr>
          <p:spPr>
            <a:xfrm flipH="1">
              <a:off x="7721476" y="3837032"/>
              <a:ext cx="228372" cy="1"/>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8" name="Straight Connector 540">
              <a:extLst>
                <a:ext uri="{FF2B5EF4-FFF2-40B4-BE49-F238E27FC236}">
                  <a16:creationId xmlns:a16="http://schemas.microsoft.com/office/drawing/2014/main" id="{D8C5164F-A627-03D3-152B-F34E9CAE15EC}"/>
                </a:ext>
              </a:extLst>
            </p:cNvPr>
            <p:cNvSpPr/>
            <p:nvPr/>
          </p:nvSpPr>
          <p:spPr>
            <a:xfrm flipH="1">
              <a:off x="7722757" y="4138086"/>
              <a:ext cx="231737" cy="1"/>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9" name="Straight Connector 553">
              <a:extLst>
                <a:ext uri="{FF2B5EF4-FFF2-40B4-BE49-F238E27FC236}">
                  <a16:creationId xmlns:a16="http://schemas.microsoft.com/office/drawing/2014/main" id="{43ADCD22-4C04-A88B-D273-A0A4DC205196}"/>
                </a:ext>
              </a:extLst>
            </p:cNvPr>
            <p:cNvSpPr/>
            <p:nvPr/>
          </p:nvSpPr>
          <p:spPr>
            <a:xfrm flipH="1">
              <a:off x="7720101" y="4439948"/>
              <a:ext cx="231121" cy="1"/>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0" name="Straight Connector 565">
              <a:extLst>
                <a:ext uri="{FF2B5EF4-FFF2-40B4-BE49-F238E27FC236}">
                  <a16:creationId xmlns:a16="http://schemas.microsoft.com/office/drawing/2014/main" id="{783400F1-358B-B7BB-2365-B1702D6AD3A5}"/>
                </a:ext>
              </a:extLst>
            </p:cNvPr>
            <p:cNvSpPr/>
            <p:nvPr/>
          </p:nvSpPr>
          <p:spPr>
            <a:xfrm flipV="1">
              <a:off x="7722758" y="3535948"/>
              <a:ext cx="230352" cy="604520"/>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1" name="Straight Connector 566">
              <a:extLst>
                <a:ext uri="{FF2B5EF4-FFF2-40B4-BE49-F238E27FC236}">
                  <a16:creationId xmlns:a16="http://schemas.microsoft.com/office/drawing/2014/main" id="{055951FC-425E-8890-FBF1-E26B596CCD22}"/>
                </a:ext>
              </a:extLst>
            </p:cNvPr>
            <p:cNvSpPr/>
            <p:nvPr/>
          </p:nvSpPr>
          <p:spPr>
            <a:xfrm flipV="1">
              <a:off x="7724067" y="3838084"/>
              <a:ext cx="227332" cy="602242"/>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2" name="Straight Connector 583">
              <a:extLst>
                <a:ext uri="{FF2B5EF4-FFF2-40B4-BE49-F238E27FC236}">
                  <a16:creationId xmlns:a16="http://schemas.microsoft.com/office/drawing/2014/main" id="{C5CD8B36-0FFC-E4E4-C58D-CABDBE6F5799}"/>
                </a:ext>
              </a:extLst>
            </p:cNvPr>
            <p:cNvSpPr/>
            <p:nvPr/>
          </p:nvSpPr>
          <p:spPr>
            <a:xfrm flipV="1">
              <a:off x="7724067" y="3536273"/>
              <a:ext cx="227434" cy="300435"/>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3" name="Straight Connector 584">
              <a:extLst>
                <a:ext uri="{FF2B5EF4-FFF2-40B4-BE49-F238E27FC236}">
                  <a16:creationId xmlns:a16="http://schemas.microsoft.com/office/drawing/2014/main" id="{6DA13BF0-8DC9-566B-25C4-0AE82427D4A6}"/>
                </a:ext>
              </a:extLst>
            </p:cNvPr>
            <p:cNvSpPr/>
            <p:nvPr/>
          </p:nvSpPr>
          <p:spPr>
            <a:xfrm flipV="1">
              <a:off x="7722758" y="3535948"/>
              <a:ext cx="231735" cy="903190"/>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4" name="Straight Connector 585">
              <a:extLst>
                <a:ext uri="{FF2B5EF4-FFF2-40B4-BE49-F238E27FC236}">
                  <a16:creationId xmlns:a16="http://schemas.microsoft.com/office/drawing/2014/main" id="{CA80A174-0DC0-D80E-572F-B1E9BC74B38B}"/>
                </a:ext>
              </a:extLst>
            </p:cNvPr>
            <p:cNvSpPr/>
            <p:nvPr/>
          </p:nvSpPr>
          <p:spPr>
            <a:xfrm>
              <a:off x="7723984" y="3537152"/>
              <a:ext cx="226531" cy="298678"/>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5" name="Straight Connector 586">
              <a:extLst>
                <a:ext uri="{FF2B5EF4-FFF2-40B4-BE49-F238E27FC236}">
                  <a16:creationId xmlns:a16="http://schemas.microsoft.com/office/drawing/2014/main" id="{25626DB3-AFCE-D4DD-B254-7AF73E7E6A9D}"/>
                </a:ext>
              </a:extLst>
            </p:cNvPr>
            <p:cNvSpPr/>
            <p:nvPr/>
          </p:nvSpPr>
          <p:spPr>
            <a:xfrm flipV="1">
              <a:off x="7722758" y="3837327"/>
              <a:ext cx="227186" cy="300434"/>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6" name="Straight Connector 587">
              <a:extLst>
                <a:ext uri="{FF2B5EF4-FFF2-40B4-BE49-F238E27FC236}">
                  <a16:creationId xmlns:a16="http://schemas.microsoft.com/office/drawing/2014/main" id="{D27385FC-1F3D-EB62-1491-FF5A1D6EF124}"/>
                </a:ext>
              </a:extLst>
            </p:cNvPr>
            <p:cNvSpPr/>
            <p:nvPr/>
          </p:nvSpPr>
          <p:spPr>
            <a:xfrm>
              <a:off x="7724065" y="3535978"/>
              <a:ext cx="227333" cy="602244"/>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7" name="Straight Connector 588">
              <a:extLst>
                <a:ext uri="{FF2B5EF4-FFF2-40B4-BE49-F238E27FC236}">
                  <a16:creationId xmlns:a16="http://schemas.microsoft.com/office/drawing/2014/main" id="{70A4E93D-3D10-4D2D-31BF-6FCE95C59792}"/>
                </a:ext>
              </a:extLst>
            </p:cNvPr>
            <p:cNvSpPr/>
            <p:nvPr/>
          </p:nvSpPr>
          <p:spPr>
            <a:xfrm>
              <a:off x="7724085" y="3532983"/>
              <a:ext cx="227288" cy="907425"/>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8" name="Straight Connector 589">
              <a:extLst>
                <a:ext uri="{FF2B5EF4-FFF2-40B4-BE49-F238E27FC236}">
                  <a16:creationId xmlns:a16="http://schemas.microsoft.com/office/drawing/2014/main" id="{4BC359A2-B4CD-FB3D-601D-18CD8038DADE}"/>
                </a:ext>
              </a:extLst>
            </p:cNvPr>
            <p:cNvSpPr/>
            <p:nvPr/>
          </p:nvSpPr>
          <p:spPr>
            <a:xfrm>
              <a:off x="7723326" y="3837001"/>
              <a:ext cx="227188" cy="301085"/>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9" name="Straight Connector 590">
              <a:extLst>
                <a:ext uri="{FF2B5EF4-FFF2-40B4-BE49-F238E27FC236}">
                  <a16:creationId xmlns:a16="http://schemas.microsoft.com/office/drawing/2014/main" id="{5BF240E4-9116-DCEE-87B1-785DBF592F50}"/>
                </a:ext>
              </a:extLst>
            </p:cNvPr>
            <p:cNvSpPr/>
            <p:nvPr/>
          </p:nvSpPr>
          <p:spPr>
            <a:xfrm>
              <a:off x="7722725" y="3835977"/>
              <a:ext cx="228673" cy="604352"/>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20" name="Straight Connector 591">
              <a:extLst>
                <a:ext uri="{FF2B5EF4-FFF2-40B4-BE49-F238E27FC236}">
                  <a16:creationId xmlns:a16="http://schemas.microsoft.com/office/drawing/2014/main" id="{A96A5189-828B-093F-CB50-F9F24DFCE276}"/>
                </a:ext>
              </a:extLst>
            </p:cNvPr>
            <p:cNvSpPr/>
            <p:nvPr/>
          </p:nvSpPr>
          <p:spPr>
            <a:xfrm>
              <a:off x="7723943" y="4138610"/>
              <a:ext cx="227556" cy="301533"/>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21" name="Straight Connector 592">
              <a:extLst>
                <a:ext uri="{FF2B5EF4-FFF2-40B4-BE49-F238E27FC236}">
                  <a16:creationId xmlns:a16="http://schemas.microsoft.com/office/drawing/2014/main" id="{52301DC9-0CFD-5DEF-5438-656E133C835F}"/>
                </a:ext>
              </a:extLst>
            </p:cNvPr>
            <p:cNvSpPr/>
            <p:nvPr/>
          </p:nvSpPr>
          <p:spPr>
            <a:xfrm flipH="1">
              <a:off x="7720480" y="4137086"/>
              <a:ext cx="231023" cy="303054"/>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22" name="Oval 499">
              <a:extLst>
                <a:ext uri="{FF2B5EF4-FFF2-40B4-BE49-F238E27FC236}">
                  <a16:creationId xmlns:a16="http://schemas.microsoft.com/office/drawing/2014/main" id="{749A82AA-6E62-BB4C-821A-9B6599C4FF5B}"/>
                </a:ext>
              </a:extLst>
            </p:cNvPr>
            <p:cNvSpPr/>
            <p:nvPr/>
          </p:nvSpPr>
          <p:spPr>
            <a:xfrm flipH="1">
              <a:off x="7922490" y="3480563"/>
              <a:ext cx="122705" cy="122705"/>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FFF00"/>
                  </a:solidFill>
                </a:defRPr>
              </a:pPr>
              <a:endParaRPr sz="700">
                <a:solidFill>
                  <a:srgbClr val="FFFF00"/>
                </a:solidFill>
                <a:latin typeface="IBM Plex Sans Regular"/>
              </a:endParaRPr>
            </a:p>
          </p:txBody>
        </p:sp>
        <p:sp>
          <p:nvSpPr>
            <p:cNvPr id="123" name="Oval 506">
              <a:extLst>
                <a:ext uri="{FF2B5EF4-FFF2-40B4-BE49-F238E27FC236}">
                  <a16:creationId xmlns:a16="http://schemas.microsoft.com/office/drawing/2014/main" id="{B6A03845-2903-1868-84C3-671F64962BFB}"/>
                </a:ext>
              </a:extLst>
            </p:cNvPr>
            <p:cNvSpPr/>
            <p:nvPr/>
          </p:nvSpPr>
          <p:spPr>
            <a:xfrm flipH="1">
              <a:off x="7888695" y="3743161"/>
              <a:ext cx="190296" cy="190298"/>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FFF00"/>
                  </a:solidFill>
                </a:defRPr>
              </a:pPr>
              <a:endParaRPr sz="700">
                <a:solidFill>
                  <a:srgbClr val="FFFF00"/>
                </a:solidFill>
                <a:latin typeface="IBM Plex Sans Regular"/>
              </a:endParaRPr>
            </a:p>
          </p:txBody>
        </p:sp>
        <p:sp>
          <p:nvSpPr>
            <p:cNvPr id="124" name="Oval 529">
              <a:extLst>
                <a:ext uri="{FF2B5EF4-FFF2-40B4-BE49-F238E27FC236}">
                  <a16:creationId xmlns:a16="http://schemas.microsoft.com/office/drawing/2014/main" id="{5D6932BB-E7A4-F8F4-D017-FF72FEB8F40A}"/>
                </a:ext>
              </a:extLst>
            </p:cNvPr>
            <p:cNvSpPr/>
            <p:nvPr/>
          </p:nvSpPr>
          <p:spPr>
            <a:xfrm flipH="1">
              <a:off x="7936429" y="4090774"/>
              <a:ext cx="94827" cy="94827"/>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FFF00"/>
                  </a:solidFill>
                </a:defRPr>
              </a:pPr>
              <a:endParaRPr sz="700">
                <a:solidFill>
                  <a:srgbClr val="FFFF00"/>
                </a:solidFill>
                <a:latin typeface="IBM Plex Sans Regular"/>
              </a:endParaRPr>
            </a:p>
          </p:txBody>
        </p:sp>
        <p:sp>
          <p:nvSpPr>
            <p:cNvPr id="125" name="Oval 542">
              <a:extLst>
                <a:ext uri="{FF2B5EF4-FFF2-40B4-BE49-F238E27FC236}">
                  <a16:creationId xmlns:a16="http://schemas.microsoft.com/office/drawing/2014/main" id="{1E2C0E71-604D-F82A-85F4-8809FF8E00E4}"/>
                </a:ext>
              </a:extLst>
            </p:cNvPr>
            <p:cNvSpPr/>
            <p:nvPr/>
          </p:nvSpPr>
          <p:spPr>
            <a:xfrm flipH="1">
              <a:off x="7909250" y="4359627"/>
              <a:ext cx="143116" cy="143117"/>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FFF00"/>
                  </a:solidFill>
                </a:defRPr>
              </a:pPr>
              <a:endParaRPr sz="700">
                <a:solidFill>
                  <a:srgbClr val="FFFF00"/>
                </a:solidFill>
                <a:latin typeface="IBM Plex Sans Regular"/>
              </a:endParaRPr>
            </a:p>
          </p:txBody>
        </p:sp>
        <p:sp>
          <p:nvSpPr>
            <p:cNvPr id="126" name="Oval 508">
              <a:extLst>
                <a:ext uri="{FF2B5EF4-FFF2-40B4-BE49-F238E27FC236}">
                  <a16:creationId xmlns:a16="http://schemas.microsoft.com/office/drawing/2014/main" id="{584A4E86-9D4A-9A60-A46B-597B33368223}"/>
                </a:ext>
              </a:extLst>
            </p:cNvPr>
            <p:cNvSpPr/>
            <p:nvPr/>
          </p:nvSpPr>
          <p:spPr>
            <a:xfrm flipH="1">
              <a:off x="7311162" y="3766752"/>
              <a:ext cx="143116" cy="143116"/>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27" name="Oval 531">
              <a:extLst>
                <a:ext uri="{FF2B5EF4-FFF2-40B4-BE49-F238E27FC236}">
                  <a16:creationId xmlns:a16="http://schemas.microsoft.com/office/drawing/2014/main" id="{FF1EB791-9C61-3F48-B31F-7CDCBF1A6306}"/>
                </a:ext>
              </a:extLst>
            </p:cNvPr>
            <p:cNvSpPr/>
            <p:nvPr/>
          </p:nvSpPr>
          <p:spPr>
            <a:xfrm flipH="1">
              <a:off x="7280354" y="4048066"/>
              <a:ext cx="204731" cy="204733"/>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28" name="Oval 507">
              <a:extLst>
                <a:ext uri="{FF2B5EF4-FFF2-40B4-BE49-F238E27FC236}">
                  <a16:creationId xmlns:a16="http://schemas.microsoft.com/office/drawing/2014/main" id="{C8DA1816-A7F0-0B45-6BB9-81C6478278FD}"/>
                </a:ext>
              </a:extLst>
            </p:cNvPr>
            <p:cNvSpPr/>
            <p:nvPr/>
          </p:nvSpPr>
          <p:spPr>
            <a:xfrm flipH="1">
              <a:off x="7639391" y="3790896"/>
              <a:ext cx="94827" cy="94828"/>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29" name="Oval 530">
              <a:extLst>
                <a:ext uri="{FF2B5EF4-FFF2-40B4-BE49-F238E27FC236}">
                  <a16:creationId xmlns:a16="http://schemas.microsoft.com/office/drawing/2014/main" id="{385A61D5-9CDD-FC68-C4A6-7407773CCF29}"/>
                </a:ext>
              </a:extLst>
            </p:cNvPr>
            <p:cNvSpPr/>
            <p:nvPr/>
          </p:nvSpPr>
          <p:spPr>
            <a:xfrm flipH="1">
              <a:off x="7614383" y="4065766"/>
              <a:ext cx="144844" cy="144844"/>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30" name="Oval 543">
              <a:extLst>
                <a:ext uri="{FF2B5EF4-FFF2-40B4-BE49-F238E27FC236}">
                  <a16:creationId xmlns:a16="http://schemas.microsoft.com/office/drawing/2014/main" id="{F2F1CC5F-D028-B9CE-4555-5F136AD9309D}"/>
                </a:ext>
              </a:extLst>
            </p:cNvPr>
            <p:cNvSpPr/>
            <p:nvPr/>
          </p:nvSpPr>
          <p:spPr>
            <a:xfrm flipH="1">
              <a:off x="7639391" y="4390995"/>
              <a:ext cx="94827" cy="94827"/>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31" name="Oval 500">
              <a:extLst>
                <a:ext uri="{FF2B5EF4-FFF2-40B4-BE49-F238E27FC236}">
                  <a16:creationId xmlns:a16="http://schemas.microsoft.com/office/drawing/2014/main" id="{1D9070A1-B62E-6FCC-C8C4-214C0275A5AA}"/>
                </a:ext>
              </a:extLst>
            </p:cNvPr>
            <p:cNvSpPr/>
            <p:nvPr/>
          </p:nvSpPr>
          <p:spPr>
            <a:xfrm flipH="1">
              <a:off x="7596371" y="3451482"/>
              <a:ext cx="180867" cy="180867"/>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grpSp>
      <p:sp>
        <p:nvSpPr>
          <p:cNvPr id="98" name="TextBox 97">
            <a:extLst>
              <a:ext uri="{FF2B5EF4-FFF2-40B4-BE49-F238E27FC236}">
                <a16:creationId xmlns:a16="http://schemas.microsoft.com/office/drawing/2014/main" id="{08CBB762-568B-0654-3D7F-7DAB52201CA1}"/>
              </a:ext>
            </a:extLst>
          </p:cNvPr>
          <p:cNvSpPr txBox="1"/>
          <p:nvPr/>
        </p:nvSpPr>
        <p:spPr>
          <a:xfrm>
            <a:off x="8438831" y="3001724"/>
            <a:ext cx="874147" cy="430887"/>
          </a:xfrm>
          <a:prstGeom prst="rect">
            <a:avLst/>
          </a:prstGeom>
          <a:noFill/>
        </p:spPr>
        <p:txBody>
          <a:bodyPr wrap="square" rtlCol="0">
            <a:spAutoFit/>
          </a:bodyPr>
          <a:lstStyle/>
          <a:p>
            <a:pPr algn="ctr"/>
            <a:r>
              <a:rPr lang="en-US" sz="1100" dirty="0">
                <a:solidFill>
                  <a:schemeClr val="accent2">
                    <a:lumMod val="75000"/>
                  </a:schemeClr>
                </a:solidFill>
              </a:rPr>
              <a:t>Reward Model</a:t>
            </a:r>
          </a:p>
        </p:txBody>
      </p:sp>
      <p:grpSp>
        <p:nvGrpSpPr>
          <p:cNvPr id="142" name="Group 141">
            <a:extLst>
              <a:ext uri="{FF2B5EF4-FFF2-40B4-BE49-F238E27FC236}">
                <a16:creationId xmlns:a16="http://schemas.microsoft.com/office/drawing/2014/main" id="{B71094BE-5231-CABF-F4C8-FB1FA1C8945E}"/>
              </a:ext>
            </a:extLst>
          </p:cNvPr>
          <p:cNvGrpSpPr/>
          <p:nvPr/>
        </p:nvGrpSpPr>
        <p:grpSpPr>
          <a:xfrm>
            <a:off x="7242065" y="3326524"/>
            <a:ext cx="1201758" cy="782707"/>
            <a:chOff x="7204188" y="3326524"/>
            <a:chExt cx="652998" cy="782707"/>
          </a:xfrm>
        </p:grpSpPr>
        <p:cxnSp>
          <p:nvCxnSpPr>
            <p:cNvPr id="138" name="Straight Arrow Connector 137">
              <a:extLst>
                <a:ext uri="{FF2B5EF4-FFF2-40B4-BE49-F238E27FC236}">
                  <a16:creationId xmlns:a16="http://schemas.microsoft.com/office/drawing/2014/main" id="{659E8BBD-EA9D-C48F-A366-5A3C168D306D}"/>
                </a:ext>
              </a:extLst>
            </p:cNvPr>
            <p:cNvCxnSpPr>
              <a:cxnSpLocks/>
            </p:cNvCxnSpPr>
            <p:nvPr/>
          </p:nvCxnSpPr>
          <p:spPr>
            <a:xfrm>
              <a:off x="7204188" y="3326524"/>
              <a:ext cx="652998" cy="0"/>
            </a:xfrm>
            <a:prstGeom prst="straightConnector1">
              <a:avLst/>
            </a:prstGeom>
            <a:ln w="19050">
              <a:solidFill>
                <a:schemeClr val="accent4">
                  <a:lumMod val="75000"/>
                </a:schemeClr>
              </a:solidFill>
              <a:headEnd type="none" w="med" len="med"/>
              <a:tailEnd type="arrow" w="med" len="med"/>
            </a:ln>
          </p:spPr>
          <p:style>
            <a:lnRef idx="2">
              <a:schemeClr val="accent5"/>
            </a:lnRef>
            <a:fillRef idx="1">
              <a:schemeClr val="lt1"/>
            </a:fillRef>
            <a:effectRef idx="0">
              <a:schemeClr val="accent5"/>
            </a:effectRef>
            <a:fontRef idx="minor">
              <a:schemeClr val="dk1"/>
            </a:fontRef>
          </p:style>
        </p:cxnSp>
        <p:cxnSp>
          <p:nvCxnSpPr>
            <p:cNvPr id="139" name="Straight Arrow Connector 138">
              <a:extLst>
                <a:ext uri="{FF2B5EF4-FFF2-40B4-BE49-F238E27FC236}">
                  <a16:creationId xmlns:a16="http://schemas.microsoft.com/office/drawing/2014/main" id="{1DF8C9E9-94C3-4DC7-40F7-11F935E9D907}"/>
                </a:ext>
              </a:extLst>
            </p:cNvPr>
            <p:cNvCxnSpPr>
              <a:cxnSpLocks/>
            </p:cNvCxnSpPr>
            <p:nvPr/>
          </p:nvCxnSpPr>
          <p:spPr>
            <a:xfrm>
              <a:off x="7204188" y="3542887"/>
              <a:ext cx="652998" cy="0"/>
            </a:xfrm>
            <a:prstGeom prst="straightConnector1">
              <a:avLst/>
            </a:prstGeom>
            <a:ln w="19050">
              <a:solidFill>
                <a:schemeClr val="accent4">
                  <a:lumMod val="75000"/>
                </a:schemeClr>
              </a:solidFill>
              <a:headEnd type="none" w="med" len="med"/>
              <a:tailEnd type="arrow" w="med" len="med"/>
            </a:ln>
          </p:spPr>
          <p:style>
            <a:lnRef idx="2">
              <a:schemeClr val="accent5"/>
            </a:lnRef>
            <a:fillRef idx="1">
              <a:schemeClr val="lt1"/>
            </a:fillRef>
            <a:effectRef idx="0">
              <a:schemeClr val="accent5"/>
            </a:effectRef>
            <a:fontRef idx="minor">
              <a:schemeClr val="dk1"/>
            </a:fontRef>
          </p:style>
        </p:cxnSp>
        <p:cxnSp>
          <p:nvCxnSpPr>
            <p:cNvPr id="140" name="Straight Arrow Connector 139">
              <a:extLst>
                <a:ext uri="{FF2B5EF4-FFF2-40B4-BE49-F238E27FC236}">
                  <a16:creationId xmlns:a16="http://schemas.microsoft.com/office/drawing/2014/main" id="{32EEDC38-EB62-5EFA-D188-4F84D17B6003}"/>
                </a:ext>
              </a:extLst>
            </p:cNvPr>
            <p:cNvCxnSpPr>
              <a:cxnSpLocks/>
            </p:cNvCxnSpPr>
            <p:nvPr/>
          </p:nvCxnSpPr>
          <p:spPr>
            <a:xfrm>
              <a:off x="7204188" y="4109231"/>
              <a:ext cx="652998" cy="0"/>
            </a:xfrm>
            <a:prstGeom prst="straightConnector1">
              <a:avLst/>
            </a:prstGeom>
            <a:ln w="19050">
              <a:solidFill>
                <a:schemeClr val="accent4">
                  <a:lumMod val="75000"/>
                </a:schemeClr>
              </a:solidFill>
              <a:headEnd type="none" w="med" len="med"/>
              <a:tailEnd type="arrow" w="med" len="med"/>
            </a:ln>
          </p:spPr>
          <p:style>
            <a:lnRef idx="2">
              <a:schemeClr val="accent5"/>
            </a:lnRef>
            <a:fillRef idx="1">
              <a:schemeClr val="lt1"/>
            </a:fillRef>
            <a:effectRef idx="0">
              <a:schemeClr val="accent5"/>
            </a:effectRef>
            <a:fontRef idx="minor">
              <a:schemeClr val="dk1"/>
            </a:fontRef>
          </p:style>
        </p:cxnSp>
      </p:grpSp>
      <p:sp>
        <p:nvSpPr>
          <p:cNvPr id="141" name="TextBox 140">
            <a:extLst>
              <a:ext uri="{FF2B5EF4-FFF2-40B4-BE49-F238E27FC236}">
                <a16:creationId xmlns:a16="http://schemas.microsoft.com/office/drawing/2014/main" id="{A43F7C4B-642C-E535-D9F8-C01C065D5899}"/>
              </a:ext>
            </a:extLst>
          </p:cNvPr>
          <p:cNvSpPr txBox="1"/>
          <p:nvPr/>
        </p:nvSpPr>
        <p:spPr>
          <a:xfrm>
            <a:off x="7338126" y="2871439"/>
            <a:ext cx="931493" cy="461665"/>
          </a:xfrm>
          <a:prstGeom prst="rect">
            <a:avLst/>
          </a:prstGeom>
          <a:noFill/>
        </p:spPr>
        <p:txBody>
          <a:bodyPr wrap="square" rtlCol="0">
            <a:spAutoFit/>
          </a:bodyPr>
          <a:lstStyle/>
          <a:p>
            <a:pPr algn="ctr"/>
            <a:r>
              <a:rPr lang="en-US" sz="1200" dirty="0">
                <a:solidFill>
                  <a:schemeClr val="accent4">
                    <a:lumMod val="75000"/>
                  </a:schemeClr>
                </a:solidFill>
              </a:rPr>
              <a:t>Generate N responses</a:t>
            </a:r>
          </a:p>
        </p:txBody>
      </p:sp>
      <p:cxnSp>
        <p:nvCxnSpPr>
          <p:cNvPr id="144" name="Straight Connector 143">
            <a:extLst>
              <a:ext uri="{FF2B5EF4-FFF2-40B4-BE49-F238E27FC236}">
                <a16:creationId xmlns:a16="http://schemas.microsoft.com/office/drawing/2014/main" id="{FB654D34-3265-DD87-E59F-FAC04E5C3B97}"/>
              </a:ext>
            </a:extLst>
          </p:cNvPr>
          <p:cNvCxnSpPr/>
          <p:nvPr/>
        </p:nvCxnSpPr>
        <p:spPr>
          <a:xfrm>
            <a:off x="7899550" y="3621913"/>
            <a:ext cx="0" cy="381318"/>
          </a:xfrm>
          <a:prstGeom prst="line">
            <a:avLst/>
          </a:prstGeom>
          <a:ln w="19050">
            <a:solidFill>
              <a:schemeClr val="accent4">
                <a:lumMod val="75000"/>
              </a:schemeClr>
            </a:solidFill>
            <a:prstDash val="sysDash"/>
            <a:headEnd type="none" w="med" len="med"/>
            <a:tailEnd type="none" w="med" len="med"/>
          </a:ln>
        </p:spPr>
        <p:style>
          <a:lnRef idx="2">
            <a:schemeClr val="accent5"/>
          </a:lnRef>
          <a:fillRef idx="1">
            <a:schemeClr val="lt1"/>
          </a:fillRef>
          <a:effectRef idx="0">
            <a:schemeClr val="accent5"/>
          </a:effectRef>
          <a:fontRef idx="minor">
            <a:schemeClr val="dk1"/>
          </a:fontRef>
        </p:style>
      </p:cxnSp>
      <p:cxnSp>
        <p:nvCxnSpPr>
          <p:cNvPr id="145" name="Straight Connector 144">
            <a:extLst>
              <a:ext uri="{FF2B5EF4-FFF2-40B4-BE49-F238E27FC236}">
                <a16:creationId xmlns:a16="http://schemas.microsoft.com/office/drawing/2014/main" id="{D29C615E-6574-B89B-2349-0C321E752DD6}"/>
              </a:ext>
            </a:extLst>
          </p:cNvPr>
          <p:cNvCxnSpPr/>
          <p:nvPr/>
        </p:nvCxnSpPr>
        <p:spPr>
          <a:xfrm>
            <a:off x="7581224" y="3620214"/>
            <a:ext cx="0" cy="381318"/>
          </a:xfrm>
          <a:prstGeom prst="line">
            <a:avLst/>
          </a:prstGeom>
          <a:ln w="19050">
            <a:solidFill>
              <a:schemeClr val="accent4">
                <a:lumMod val="75000"/>
              </a:schemeClr>
            </a:solidFill>
            <a:prstDash val="sysDash"/>
            <a:headEnd type="none" w="med" len="med"/>
            <a:tailEnd type="none" w="med" len="med"/>
          </a:ln>
        </p:spPr>
        <p:style>
          <a:lnRef idx="2">
            <a:schemeClr val="accent5"/>
          </a:lnRef>
          <a:fillRef idx="1">
            <a:schemeClr val="lt1"/>
          </a:fillRef>
          <a:effectRef idx="0">
            <a:schemeClr val="accent5"/>
          </a:effectRef>
          <a:fontRef idx="minor">
            <a:schemeClr val="dk1"/>
          </a:fontRef>
        </p:style>
      </p:cxnSp>
      <p:sp>
        <p:nvSpPr>
          <p:cNvPr id="149" name="TextBox 148">
            <a:extLst>
              <a:ext uri="{FF2B5EF4-FFF2-40B4-BE49-F238E27FC236}">
                <a16:creationId xmlns:a16="http://schemas.microsoft.com/office/drawing/2014/main" id="{F6652A6A-A1A1-D774-295F-AA56A9B4E8BB}"/>
              </a:ext>
            </a:extLst>
          </p:cNvPr>
          <p:cNvSpPr txBox="1"/>
          <p:nvPr/>
        </p:nvSpPr>
        <p:spPr>
          <a:xfrm>
            <a:off x="7963050" y="4571103"/>
            <a:ext cx="931493" cy="461665"/>
          </a:xfrm>
          <a:prstGeom prst="rect">
            <a:avLst/>
          </a:prstGeom>
          <a:noFill/>
        </p:spPr>
        <p:txBody>
          <a:bodyPr wrap="square" rtlCol="0">
            <a:spAutoFit/>
          </a:bodyPr>
          <a:lstStyle/>
          <a:p>
            <a:pPr algn="ctr"/>
            <a:r>
              <a:rPr lang="en-US" sz="1200" dirty="0">
                <a:solidFill>
                  <a:schemeClr val="accent2">
                    <a:lumMod val="75000"/>
                  </a:schemeClr>
                </a:solidFill>
              </a:rPr>
              <a:t>Select best response</a:t>
            </a:r>
          </a:p>
        </p:txBody>
      </p:sp>
      <p:cxnSp>
        <p:nvCxnSpPr>
          <p:cNvPr id="151" name="Elbow Connector 150">
            <a:extLst>
              <a:ext uri="{FF2B5EF4-FFF2-40B4-BE49-F238E27FC236}">
                <a16:creationId xmlns:a16="http://schemas.microsoft.com/office/drawing/2014/main" id="{26A22C24-BF64-0B78-74F6-B409067E817D}"/>
              </a:ext>
            </a:extLst>
          </p:cNvPr>
          <p:cNvCxnSpPr>
            <a:cxnSpLocks/>
            <a:stCxn id="96" idx="2"/>
            <a:endCxn id="6" idx="3"/>
          </p:cNvCxnSpPr>
          <p:nvPr/>
        </p:nvCxnSpPr>
        <p:spPr>
          <a:xfrm rot="5400000">
            <a:off x="7978441" y="4659290"/>
            <a:ext cx="1138498" cy="637516"/>
          </a:xfrm>
          <a:prstGeom prst="bentConnector2">
            <a:avLst/>
          </a:prstGeom>
          <a:ln w="19050">
            <a:solidFill>
              <a:schemeClr val="accent2">
                <a:lumMod val="75000"/>
              </a:schemeClr>
            </a:solidFill>
            <a:headEnd type="none" w="med" len="med"/>
            <a:tailEnd type="arrow" w="med" len="med"/>
          </a:ln>
        </p:spPr>
        <p:style>
          <a:lnRef idx="2">
            <a:schemeClr val="accent5"/>
          </a:lnRef>
          <a:fillRef idx="1">
            <a:schemeClr val="lt1"/>
          </a:fillRef>
          <a:effectRef idx="0">
            <a:schemeClr val="accent5"/>
          </a:effectRef>
          <a:fontRef idx="minor">
            <a:schemeClr val="dk1"/>
          </a:fontRef>
        </p:style>
      </p:cxnSp>
      <p:cxnSp>
        <p:nvCxnSpPr>
          <p:cNvPr id="157" name="Elbow Connector 156">
            <a:extLst>
              <a:ext uri="{FF2B5EF4-FFF2-40B4-BE49-F238E27FC236}">
                <a16:creationId xmlns:a16="http://schemas.microsoft.com/office/drawing/2014/main" id="{AE28D5C5-71CE-DAF4-100F-DCA5D8C381C1}"/>
              </a:ext>
            </a:extLst>
          </p:cNvPr>
          <p:cNvCxnSpPr>
            <a:cxnSpLocks/>
            <a:stCxn id="6" idx="1"/>
            <a:endCxn id="50" idx="2"/>
          </p:cNvCxnSpPr>
          <p:nvPr/>
        </p:nvCxnSpPr>
        <p:spPr>
          <a:xfrm rot="10800000">
            <a:off x="6528273" y="4411415"/>
            <a:ext cx="505617" cy="1135883"/>
          </a:xfrm>
          <a:prstGeom prst="bentConnector2">
            <a:avLst/>
          </a:prstGeom>
          <a:ln w="19050">
            <a:solidFill>
              <a:schemeClr val="accent6">
                <a:lumMod val="75000"/>
              </a:schemeClr>
            </a:solidFill>
            <a:headEnd type="none" w="med" len="med"/>
            <a:tailEnd type="arrow" w="med" len="med"/>
          </a:ln>
        </p:spPr>
        <p:style>
          <a:lnRef idx="2">
            <a:schemeClr val="accent5"/>
          </a:lnRef>
          <a:fillRef idx="1">
            <a:schemeClr val="lt1"/>
          </a:fillRef>
          <a:effectRef idx="0">
            <a:schemeClr val="accent5"/>
          </a:effectRef>
          <a:fontRef idx="minor">
            <a:schemeClr val="dk1"/>
          </a:fontRef>
        </p:style>
      </p:cxnSp>
      <p:sp>
        <p:nvSpPr>
          <p:cNvPr id="166" name="Arc 165">
            <a:extLst>
              <a:ext uri="{FF2B5EF4-FFF2-40B4-BE49-F238E27FC236}">
                <a16:creationId xmlns:a16="http://schemas.microsoft.com/office/drawing/2014/main" id="{8EAAFAEF-C8E0-DDF9-7813-989BB3AC0786}"/>
              </a:ext>
            </a:extLst>
          </p:cNvPr>
          <p:cNvSpPr/>
          <p:nvPr/>
        </p:nvSpPr>
        <p:spPr>
          <a:xfrm>
            <a:off x="6477104" y="2325973"/>
            <a:ext cx="1705437" cy="1705437"/>
          </a:xfrm>
          <a:prstGeom prst="arc">
            <a:avLst>
              <a:gd name="adj1" fmla="val 11494521"/>
              <a:gd name="adj2" fmla="val 16434978"/>
            </a:avLst>
          </a:prstGeom>
          <a:noFill/>
          <a:ln w="19050">
            <a:solidFill>
              <a:schemeClr val="bg1">
                <a:lumMod val="65000"/>
              </a:schemeClr>
            </a:solidFill>
            <a:headEnd type="none" w="med" len="med"/>
            <a:tailEnd type="arrow" w="med" len="med"/>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8" name="TextBox 167">
            <a:extLst>
              <a:ext uri="{FF2B5EF4-FFF2-40B4-BE49-F238E27FC236}">
                <a16:creationId xmlns:a16="http://schemas.microsoft.com/office/drawing/2014/main" id="{C6454A97-711B-F551-EB47-F7BEE3A88F73}"/>
              </a:ext>
            </a:extLst>
          </p:cNvPr>
          <p:cNvSpPr txBox="1"/>
          <p:nvPr/>
        </p:nvSpPr>
        <p:spPr>
          <a:xfrm>
            <a:off x="7380161" y="2141307"/>
            <a:ext cx="1337226" cy="369332"/>
          </a:xfrm>
          <a:prstGeom prst="rect">
            <a:avLst/>
          </a:prstGeom>
          <a:noFill/>
        </p:spPr>
        <p:txBody>
          <a:bodyPr wrap="none" rtlCol="0">
            <a:spAutoFit/>
          </a:bodyPr>
          <a:lstStyle/>
          <a:p>
            <a:r>
              <a:rPr lang="en-US" dirty="0">
                <a:solidFill>
                  <a:schemeClr val="bg1">
                    <a:lumMod val="50000"/>
                  </a:schemeClr>
                </a:solidFill>
              </a:rPr>
              <a:t>Aligned LLM</a:t>
            </a:r>
          </a:p>
        </p:txBody>
      </p:sp>
    </p:spTree>
    <p:extLst>
      <p:ext uri="{BB962C8B-B14F-4D97-AF65-F5344CB8AC3E}">
        <p14:creationId xmlns:p14="http://schemas.microsoft.com/office/powerpoint/2010/main" val="4007415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7" name="Straight Arrow Connector 336">
            <a:extLst>
              <a:ext uri="{FF2B5EF4-FFF2-40B4-BE49-F238E27FC236}">
                <a16:creationId xmlns:a16="http://schemas.microsoft.com/office/drawing/2014/main" id="{F0F1A4C0-9EE5-7D4C-CE10-BAB8771B1D71}"/>
              </a:ext>
            </a:extLst>
          </p:cNvPr>
          <p:cNvCxnSpPr>
            <a:cxnSpLocks/>
            <a:stCxn id="333" idx="1"/>
            <a:endCxn id="245" idx="3"/>
          </p:cNvCxnSpPr>
          <p:nvPr/>
        </p:nvCxnSpPr>
        <p:spPr>
          <a:xfrm flipH="1">
            <a:off x="4664226" y="3827352"/>
            <a:ext cx="2626671" cy="24357"/>
          </a:xfrm>
          <a:prstGeom prst="straightConnector1">
            <a:avLst/>
          </a:prstGeom>
          <a:ln w="19050">
            <a:solidFill>
              <a:srgbClr val="4E8F00"/>
            </a:solidFill>
            <a:headEnd type="none" w="med" len="med"/>
            <a:tailEnd type="arrow" w="med" len="med"/>
          </a:ln>
        </p:spPr>
        <p:style>
          <a:lnRef idx="2">
            <a:schemeClr val="accent5"/>
          </a:lnRef>
          <a:fillRef idx="1">
            <a:schemeClr val="lt1"/>
          </a:fillRef>
          <a:effectRef idx="0">
            <a:schemeClr val="accent5"/>
          </a:effectRef>
          <a:fontRef idx="minor">
            <a:schemeClr val="dk1"/>
          </a:fontRef>
        </p:style>
      </p:cxnSp>
      <p:sp>
        <p:nvSpPr>
          <p:cNvPr id="2" name="Title 1">
            <a:extLst>
              <a:ext uri="{FF2B5EF4-FFF2-40B4-BE49-F238E27FC236}">
                <a16:creationId xmlns:a16="http://schemas.microsoft.com/office/drawing/2014/main" id="{668E8015-B250-06FB-0B7C-00B8B99A07FF}"/>
              </a:ext>
            </a:extLst>
          </p:cNvPr>
          <p:cNvSpPr>
            <a:spLocks noGrp="1"/>
          </p:cNvSpPr>
          <p:nvPr>
            <p:ph type="title"/>
          </p:nvPr>
        </p:nvSpPr>
        <p:spPr>
          <a:xfrm>
            <a:off x="187033" y="365125"/>
            <a:ext cx="10515600" cy="859993"/>
          </a:xfrm>
        </p:spPr>
        <p:txBody>
          <a:bodyPr>
            <a:normAutofit fontScale="90000"/>
          </a:bodyPr>
          <a:lstStyle/>
          <a:p>
            <a:r>
              <a:rPr lang="en-US" dirty="0"/>
              <a:t>RL Fine-Tuning (PPO)</a:t>
            </a:r>
            <a:br>
              <a:rPr lang="en-US" dirty="0"/>
            </a:br>
            <a:r>
              <a:rPr lang="en-US" sz="2700" dirty="0">
                <a:solidFill>
                  <a:schemeClr val="accent2">
                    <a:lumMod val="75000"/>
                  </a:schemeClr>
                </a:solidFill>
              </a:rPr>
              <a:t>Proximal Policy Optimization</a:t>
            </a:r>
          </a:p>
        </p:txBody>
      </p:sp>
      <p:grpSp>
        <p:nvGrpSpPr>
          <p:cNvPr id="348" name="Group 347">
            <a:extLst>
              <a:ext uri="{FF2B5EF4-FFF2-40B4-BE49-F238E27FC236}">
                <a16:creationId xmlns:a16="http://schemas.microsoft.com/office/drawing/2014/main" id="{F6032C2B-FE5D-3313-D550-0FEFCB675159}"/>
              </a:ext>
            </a:extLst>
          </p:cNvPr>
          <p:cNvGrpSpPr/>
          <p:nvPr/>
        </p:nvGrpSpPr>
        <p:grpSpPr>
          <a:xfrm>
            <a:off x="914205" y="3466012"/>
            <a:ext cx="1342035" cy="1378175"/>
            <a:chOff x="5922626" y="3730149"/>
            <a:chExt cx="1342035" cy="1378175"/>
          </a:xfrm>
        </p:grpSpPr>
        <p:sp>
          <p:nvSpPr>
            <p:cNvPr id="124" name="Rounded Rectangle 123">
              <a:extLst>
                <a:ext uri="{FF2B5EF4-FFF2-40B4-BE49-F238E27FC236}">
                  <a16:creationId xmlns:a16="http://schemas.microsoft.com/office/drawing/2014/main" id="{97C52549-E47F-FF2D-562F-344FFF8C4815}"/>
                </a:ext>
              </a:extLst>
            </p:cNvPr>
            <p:cNvSpPr/>
            <p:nvPr/>
          </p:nvSpPr>
          <p:spPr>
            <a:xfrm>
              <a:off x="5938475" y="3730149"/>
              <a:ext cx="1276757" cy="1378175"/>
            </a:xfrm>
            <a:prstGeom prst="roundRect">
              <a:avLst>
                <a:gd name="adj" fmla="val 10306"/>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23" name="Group 122">
              <a:extLst>
                <a:ext uri="{FF2B5EF4-FFF2-40B4-BE49-F238E27FC236}">
                  <a16:creationId xmlns:a16="http://schemas.microsoft.com/office/drawing/2014/main" id="{B56E0085-21D5-166D-5065-81A46F55C61B}"/>
                </a:ext>
              </a:extLst>
            </p:cNvPr>
            <p:cNvGrpSpPr/>
            <p:nvPr/>
          </p:nvGrpSpPr>
          <p:grpSpPr>
            <a:xfrm flipH="1">
              <a:off x="6184877" y="4007798"/>
              <a:ext cx="798637" cy="1051262"/>
              <a:chOff x="7280354" y="3451482"/>
              <a:chExt cx="798637" cy="1051262"/>
            </a:xfrm>
            <a:solidFill>
              <a:schemeClr val="accent2"/>
            </a:solidFill>
          </p:grpSpPr>
          <p:sp>
            <p:nvSpPr>
              <p:cNvPr id="81" name="Straight Connector 523">
                <a:extLst>
                  <a:ext uri="{FF2B5EF4-FFF2-40B4-BE49-F238E27FC236}">
                    <a16:creationId xmlns:a16="http://schemas.microsoft.com/office/drawing/2014/main" id="{2BC6C87D-57CE-D913-1F23-DB8207DF0D1C}"/>
                  </a:ext>
                </a:extLst>
              </p:cNvPr>
              <p:cNvSpPr/>
              <p:nvPr/>
            </p:nvSpPr>
            <p:spPr>
              <a:xfrm flipH="1">
                <a:off x="7421345" y="3837032"/>
                <a:ext cx="228372" cy="1"/>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82" name="Straight Connector 540">
                <a:extLst>
                  <a:ext uri="{FF2B5EF4-FFF2-40B4-BE49-F238E27FC236}">
                    <a16:creationId xmlns:a16="http://schemas.microsoft.com/office/drawing/2014/main" id="{86A8BC79-DEC6-DB87-96EA-B870E521FED3}"/>
                  </a:ext>
                </a:extLst>
              </p:cNvPr>
              <p:cNvSpPr/>
              <p:nvPr/>
            </p:nvSpPr>
            <p:spPr>
              <a:xfrm flipH="1">
                <a:off x="7422626" y="4138086"/>
                <a:ext cx="231737" cy="1"/>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84" name="Straight Connector 565">
                <a:extLst>
                  <a:ext uri="{FF2B5EF4-FFF2-40B4-BE49-F238E27FC236}">
                    <a16:creationId xmlns:a16="http://schemas.microsoft.com/office/drawing/2014/main" id="{B68DBA30-BDB3-0045-A9A2-AF0F46D6F6E4}"/>
                  </a:ext>
                </a:extLst>
              </p:cNvPr>
              <p:cNvSpPr/>
              <p:nvPr/>
            </p:nvSpPr>
            <p:spPr>
              <a:xfrm flipV="1">
                <a:off x="7422627" y="3535948"/>
                <a:ext cx="230352" cy="604520"/>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86" name="Straight Connector 583">
                <a:extLst>
                  <a:ext uri="{FF2B5EF4-FFF2-40B4-BE49-F238E27FC236}">
                    <a16:creationId xmlns:a16="http://schemas.microsoft.com/office/drawing/2014/main" id="{6A2B2AFE-538B-8BB7-7657-43BC791887FB}"/>
                  </a:ext>
                </a:extLst>
              </p:cNvPr>
              <p:cNvSpPr/>
              <p:nvPr/>
            </p:nvSpPr>
            <p:spPr>
              <a:xfrm flipV="1">
                <a:off x="7423936" y="3536273"/>
                <a:ext cx="227434" cy="300435"/>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89" name="Straight Connector 586">
                <a:extLst>
                  <a:ext uri="{FF2B5EF4-FFF2-40B4-BE49-F238E27FC236}">
                    <a16:creationId xmlns:a16="http://schemas.microsoft.com/office/drawing/2014/main" id="{A1B642C4-78B7-56D6-A38C-75869EA21977}"/>
                  </a:ext>
                </a:extLst>
              </p:cNvPr>
              <p:cNvSpPr/>
              <p:nvPr/>
            </p:nvSpPr>
            <p:spPr>
              <a:xfrm flipV="1">
                <a:off x="7422627" y="3837327"/>
                <a:ext cx="227186" cy="300434"/>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92" name="Straight Connector 589">
                <a:extLst>
                  <a:ext uri="{FF2B5EF4-FFF2-40B4-BE49-F238E27FC236}">
                    <a16:creationId xmlns:a16="http://schemas.microsoft.com/office/drawing/2014/main" id="{D4063111-F631-186B-BEDB-445B41E01FDD}"/>
                  </a:ext>
                </a:extLst>
              </p:cNvPr>
              <p:cNvSpPr/>
              <p:nvPr/>
            </p:nvSpPr>
            <p:spPr>
              <a:xfrm>
                <a:off x="7423196" y="3837001"/>
                <a:ext cx="227189" cy="301085"/>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93" name="Straight Connector 590">
                <a:extLst>
                  <a:ext uri="{FF2B5EF4-FFF2-40B4-BE49-F238E27FC236}">
                    <a16:creationId xmlns:a16="http://schemas.microsoft.com/office/drawing/2014/main" id="{26A7835D-4A50-DFB4-1338-FF465CB9D15E}"/>
                  </a:ext>
                </a:extLst>
              </p:cNvPr>
              <p:cNvSpPr/>
              <p:nvPr/>
            </p:nvSpPr>
            <p:spPr>
              <a:xfrm>
                <a:off x="7422594" y="3835977"/>
                <a:ext cx="228673" cy="604352"/>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94" name="Straight Connector 591">
                <a:extLst>
                  <a:ext uri="{FF2B5EF4-FFF2-40B4-BE49-F238E27FC236}">
                    <a16:creationId xmlns:a16="http://schemas.microsoft.com/office/drawing/2014/main" id="{70EE419F-818C-33B6-BD5A-8CC8113610D8}"/>
                  </a:ext>
                </a:extLst>
              </p:cNvPr>
              <p:cNvSpPr/>
              <p:nvPr/>
            </p:nvSpPr>
            <p:spPr>
              <a:xfrm>
                <a:off x="7423812" y="4138610"/>
                <a:ext cx="227556" cy="301533"/>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96" name="Straight Connector 523">
                <a:extLst>
                  <a:ext uri="{FF2B5EF4-FFF2-40B4-BE49-F238E27FC236}">
                    <a16:creationId xmlns:a16="http://schemas.microsoft.com/office/drawing/2014/main" id="{3A817A40-4FAC-209D-86AB-41601D0CA9FB}"/>
                  </a:ext>
                </a:extLst>
              </p:cNvPr>
              <p:cNvSpPr/>
              <p:nvPr/>
            </p:nvSpPr>
            <p:spPr>
              <a:xfrm flipH="1">
                <a:off x="7721476" y="3837032"/>
                <a:ext cx="228372" cy="1"/>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97" name="Straight Connector 540">
                <a:extLst>
                  <a:ext uri="{FF2B5EF4-FFF2-40B4-BE49-F238E27FC236}">
                    <a16:creationId xmlns:a16="http://schemas.microsoft.com/office/drawing/2014/main" id="{6FCE23D1-0E77-596B-AB18-497A8B3040E3}"/>
                  </a:ext>
                </a:extLst>
              </p:cNvPr>
              <p:cNvSpPr/>
              <p:nvPr/>
            </p:nvSpPr>
            <p:spPr>
              <a:xfrm flipH="1">
                <a:off x="7722757" y="4138086"/>
                <a:ext cx="231737" cy="1"/>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98" name="Straight Connector 553">
                <a:extLst>
                  <a:ext uri="{FF2B5EF4-FFF2-40B4-BE49-F238E27FC236}">
                    <a16:creationId xmlns:a16="http://schemas.microsoft.com/office/drawing/2014/main" id="{F72FAECD-652C-2A04-3521-26D3DF1461B7}"/>
                  </a:ext>
                </a:extLst>
              </p:cNvPr>
              <p:cNvSpPr/>
              <p:nvPr/>
            </p:nvSpPr>
            <p:spPr>
              <a:xfrm flipH="1">
                <a:off x="7720101" y="4439948"/>
                <a:ext cx="231121" cy="1"/>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99" name="Straight Connector 565">
                <a:extLst>
                  <a:ext uri="{FF2B5EF4-FFF2-40B4-BE49-F238E27FC236}">
                    <a16:creationId xmlns:a16="http://schemas.microsoft.com/office/drawing/2014/main" id="{B8D53DD9-D4D3-0642-6FD1-72A462C941D6}"/>
                  </a:ext>
                </a:extLst>
              </p:cNvPr>
              <p:cNvSpPr/>
              <p:nvPr/>
            </p:nvSpPr>
            <p:spPr>
              <a:xfrm flipV="1">
                <a:off x="7722758" y="3535948"/>
                <a:ext cx="230352" cy="604520"/>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0" name="Straight Connector 566">
                <a:extLst>
                  <a:ext uri="{FF2B5EF4-FFF2-40B4-BE49-F238E27FC236}">
                    <a16:creationId xmlns:a16="http://schemas.microsoft.com/office/drawing/2014/main" id="{E4B524BD-E9F8-AAC7-D3A7-65F006DABCB4}"/>
                  </a:ext>
                </a:extLst>
              </p:cNvPr>
              <p:cNvSpPr/>
              <p:nvPr/>
            </p:nvSpPr>
            <p:spPr>
              <a:xfrm flipV="1">
                <a:off x="7724067" y="3838084"/>
                <a:ext cx="227332" cy="602242"/>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1" name="Straight Connector 583">
                <a:extLst>
                  <a:ext uri="{FF2B5EF4-FFF2-40B4-BE49-F238E27FC236}">
                    <a16:creationId xmlns:a16="http://schemas.microsoft.com/office/drawing/2014/main" id="{C538F58D-423A-60F4-180D-012D818E549A}"/>
                  </a:ext>
                </a:extLst>
              </p:cNvPr>
              <p:cNvSpPr/>
              <p:nvPr/>
            </p:nvSpPr>
            <p:spPr>
              <a:xfrm flipV="1">
                <a:off x="7724067" y="3536273"/>
                <a:ext cx="227434" cy="300435"/>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2" name="Straight Connector 584">
                <a:extLst>
                  <a:ext uri="{FF2B5EF4-FFF2-40B4-BE49-F238E27FC236}">
                    <a16:creationId xmlns:a16="http://schemas.microsoft.com/office/drawing/2014/main" id="{2442B933-1362-A2FA-7B6F-11A91512D552}"/>
                  </a:ext>
                </a:extLst>
              </p:cNvPr>
              <p:cNvSpPr/>
              <p:nvPr/>
            </p:nvSpPr>
            <p:spPr>
              <a:xfrm flipV="1">
                <a:off x="7722758" y="3535948"/>
                <a:ext cx="231735" cy="903190"/>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3" name="Straight Connector 585">
                <a:extLst>
                  <a:ext uri="{FF2B5EF4-FFF2-40B4-BE49-F238E27FC236}">
                    <a16:creationId xmlns:a16="http://schemas.microsoft.com/office/drawing/2014/main" id="{A569C781-2294-A7C6-796B-E3FFDB4BA0F6}"/>
                  </a:ext>
                </a:extLst>
              </p:cNvPr>
              <p:cNvSpPr/>
              <p:nvPr/>
            </p:nvSpPr>
            <p:spPr>
              <a:xfrm>
                <a:off x="7723984" y="3537152"/>
                <a:ext cx="226531" cy="298678"/>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4" name="Straight Connector 586">
                <a:extLst>
                  <a:ext uri="{FF2B5EF4-FFF2-40B4-BE49-F238E27FC236}">
                    <a16:creationId xmlns:a16="http://schemas.microsoft.com/office/drawing/2014/main" id="{3F98D4EC-52E1-DF74-2148-DC4F4D72BCFA}"/>
                  </a:ext>
                </a:extLst>
              </p:cNvPr>
              <p:cNvSpPr/>
              <p:nvPr/>
            </p:nvSpPr>
            <p:spPr>
              <a:xfrm flipV="1">
                <a:off x="7722758" y="3837327"/>
                <a:ext cx="227186" cy="300434"/>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5" name="Straight Connector 587">
                <a:extLst>
                  <a:ext uri="{FF2B5EF4-FFF2-40B4-BE49-F238E27FC236}">
                    <a16:creationId xmlns:a16="http://schemas.microsoft.com/office/drawing/2014/main" id="{CD3B3A49-8853-5E60-278E-064152048133}"/>
                  </a:ext>
                </a:extLst>
              </p:cNvPr>
              <p:cNvSpPr/>
              <p:nvPr/>
            </p:nvSpPr>
            <p:spPr>
              <a:xfrm>
                <a:off x="7724065" y="3535978"/>
                <a:ext cx="227333" cy="602244"/>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6" name="Straight Connector 588">
                <a:extLst>
                  <a:ext uri="{FF2B5EF4-FFF2-40B4-BE49-F238E27FC236}">
                    <a16:creationId xmlns:a16="http://schemas.microsoft.com/office/drawing/2014/main" id="{56564823-88A2-46C3-4227-00084B76B8C3}"/>
                  </a:ext>
                </a:extLst>
              </p:cNvPr>
              <p:cNvSpPr/>
              <p:nvPr/>
            </p:nvSpPr>
            <p:spPr>
              <a:xfrm>
                <a:off x="7724085" y="3532983"/>
                <a:ext cx="227288" cy="907425"/>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7" name="Straight Connector 589">
                <a:extLst>
                  <a:ext uri="{FF2B5EF4-FFF2-40B4-BE49-F238E27FC236}">
                    <a16:creationId xmlns:a16="http://schemas.microsoft.com/office/drawing/2014/main" id="{0BFC182D-68D2-0019-A1E1-FD5AF35F4FE1}"/>
                  </a:ext>
                </a:extLst>
              </p:cNvPr>
              <p:cNvSpPr/>
              <p:nvPr/>
            </p:nvSpPr>
            <p:spPr>
              <a:xfrm>
                <a:off x="7723326" y="3837001"/>
                <a:ext cx="227188" cy="301085"/>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8" name="Straight Connector 590">
                <a:extLst>
                  <a:ext uri="{FF2B5EF4-FFF2-40B4-BE49-F238E27FC236}">
                    <a16:creationId xmlns:a16="http://schemas.microsoft.com/office/drawing/2014/main" id="{85D8CD0F-BBC4-8818-852C-83C4834EB6BE}"/>
                  </a:ext>
                </a:extLst>
              </p:cNvPr>
              <p:cNvSpPr/>
              <p:nvPr/>
            </p:nvSpPr>
            <p:spPr>
              <a:xfrm>
                <a:off x="7722725" y="3835977"/>
                <a:ext cx="228673" cy="604352"/>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9" name="Straight Connector 591">
                <a:extLst>
                  <a:ext uri="{FF2B5EF4-FFF2-40B4-BE49-F238E27FC236}">
                    <a16:creationId xmlns:a16="http://schemas.microsoft.com/office/drawing/2014/main" id="{BA202E44-FBCE-3C0E-EE21-E8A47491B47E}"/>
                  </a:ext>
                </a:extLst>
              </p:cNvPr>
              <p:cNvSpPr/>
              <p:nvPr/>
            </p:nvSpPr>
            <p:spPr>
              <a:xfrm>
                <a:off x="7723943" y="4138610"/>
                <a:ext cx="227556" cy="301533"/>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0" name="Straight Connector 592">
                <a:extLst>
                  <a:ext uri="{FF2B5EF4-FFF2-40B4-BE49-F238E27FC236}">
                    <a16:creationId xmlns:a16="http://schemas.microsoft.com/office/drawing/2014/main" id="{B3BF6CF7-1027-D319-8DFE-D35C737BFBAA}"/>
                  </a:ext>
                </a:extLst>
              </p:cNvPr>
              <p:cNvSpPr/>
              <p:nvPr/>
            </p:nvSpPr>
            <p:spPr>
              <a:xfrm flipH="1">
                <a:off x="7720480" y="4137086"/>
                <a:ext cx="231023" cy="303054"/>
              </a:xfrm>
              <a:prstGeom prst="line">
                <a:avLst/>
              </a:prstGeom>
              <a:grpFill/>
              <a:ln w="6350" cap="flat">
                <a:solidFill>
                  <a:schemeClr val="accent2">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1" name="Oval 499">
                <a:extLst>
                  <a:ext uri="{FF2B5EF4-FFF2-40B4-BE49-F238E27FC236}">
                    <a16:creationId xmlns:a16="http://schemas.microsoft.com/office/drawing/2014/main" id="{53110186-D837-945E-8259-637B632A2396}"/>
                  </a:ext>
                </a:extLst>
              </p:cNvPr>
              <p:cNvSpPr/>
              <p:nvPr/>
            </p:nvSpPr>
            <p:spPr>
              <a:xfrm flipH="1">
                <a:off x="7922490" y="3480563"/>
                <a:ext cx="122705" cy="122705"/>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FFF00"/>
                    </a:solidFill>
                  </a:defRPr>
                </a:pPr>
                <a:endParaRPr sz="700">
                  <a:solidFill>
                    <a:srgbClr val="FFFF00"/>
                  </a:solidFill>
                  <a:latin typeface="IBM Plex Sans Regular"/>
                </a:endParaRPr>
              </a:p>
            </p:txBody>
          </p:sp>
          <p:sp>
            <p:nvSpPr>
              <p:cNvPr id="112" name="Oval 506">
                <a:extLst>
                  <a:ext uri="{FF2B5EF4-FFF2-40B4-BE49-F238E27FC236}">
                    <a16:creationId xmlns:a16="http://schemas.microsoft.com/office/drawing/2014/main" id="{2C961CC6-7100-023E-514C-6DAC4BFDF1DD}"/>
                  </a:ext>
                </a:extLst>
              </p:cNvPr>
              <p:cNvSpPr/>
              <p:nvPr/>
            </p:nvSpPr>
            <p:spPr>
              <a:xfrm flipH="1">
                <a:off x="7888695" y="3743161"/>
                <a:ext cx="190296" cy="190298"/>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FFF00"/>
                    </a:solidFill>
                  </a:defRPr>
                </a:pPr>
                <a:endParaRPr sz="700">
                  <a:solidFill>
                    <a:srgbClr val="FFFF00"/>
                  </a:solidFill>
                  <a:latin typeface="IBM Plex Sans Regular"/>
                </a:endParaRPr>
              </a:p>
            </p:txBody>
          </p:sp>
          <p:sp>
            <p:nvSpPr>
              <p:cNvPr id="113" name="Oval 529">
                <a:extLst>
                  <a:ext uri="{FF2B5EF4-FFF2-40B4-BE49-F238E27FC236}">
                    <a16:creationId xmlns:a16="http://schemas.microsoft.com/office/drawing/2014/main" id="{E8C214D3-1A46-BA47-9426-371F76A584B7}"/>
                  </a:ext>
                </a:extLst>
              </p:cNvPr>
              <p:cNvSpPr/>
              <p:nvPr/>
            </p:nvSpPr>
            <p:spPr>
              <a:xfrm flipH="1">
                <a:off x="7936429" y="4090774"/>
                <a:ext cx="94827" cy="94827"/>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FFF00"/>
                    </a:solidFill>
                  </a:defRPr>
                </a:pPr>
                <a:endParaRPr sz="700">
                  <a:solidFill>
                    <a:srgbClr val="FFFF00"/>
                  </a:solidFill>
                  <a:latin typeface="IBM Plex Sans Regular"/>
                </a:endParaRPr>
              </a:p>
            </p:txBody>
          </p:sp>
          <p:sp>
            <p:nvSpPr>
              <p:cNvPr id="114" name="Oval 542">
                <a:extLst>
                  <a:ext uri="{FF2B5EF4-FFF2-40B4-BE49-F238E27FC236}">
                    <a16:creationId xmlns:a16="http://schemas.microsoft.com/office/drawing/2014/main" id="{C8976853-688B-9415-618C-DA7F1CFB0B34}"/>
                  </a:ext>
                </a:extLst>
              </p:cNvPr>
              <p:cNvSpPr/>
              <p:nvPr/>
            </p:nvSpPr>
            <p:spPr>
              <a:xfrm flipH="1">
                <a:off x="7909250" y="4359627"/>
                <a:ext cx="143116" cy="143117"/>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FFF00"/>
                    </a:solidFill>
                  </a:defRPr>
                </a:pPr>
                <a:endParaRPr sz="700">
                  <a:solidFill>
                    <a:srgbClr val="FFFF00"/>
                  </a:solidFill>
                  <a:latin typeface="IBM Plex Sans Regular"/>
                </a:endParaRPr>
              </a:p>
            </p:txBody>
          </p:sp>
          <p:sp>
            <p:nvSpPr>
              <p:cNvPr id="116" name="Oval 508">
                <a:extLst>
                  <a:ext uri="{FF2B5EF4-FFF2-40B4-BE49-F238E27FC236}">
                    <a16:creationId xmlns:a16="http://schemas.microsoft.com/office/drawing/2014/main" id="{71F9ADBD-5D62-51E2-FCC9-E55F83383796}"/>
                  </a:ext>
                </a:extLst>
              </p:cNvPr>
              <p:cNvSpPr/>
              <p:nvPr/>
            </p:nvSpPr>
            <p:spPr>
              <a:xfrm flipH="1">
                <a:off x="7311162" y="3766752"/>
                <a:ext cx="143116" cy="143116"/>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17" name="Oval 531">
                <a:extLst>
                  <a:ext uri="{FF2B5EF4-FFF2-40B4-BE49-F238E27FC236}">
                    <a16:creationId xmlns:a16="http://schemas.microsoft.com/office/drawing/2014/main" id="{7F32F13B-20B2-DFDD-8210-8930436C55A2}"/>
                  </a:ext>
                </a:extLst>
              </p:cNvPr>
              <p:cNvSpPr/>
              <p:nvPr/>
            </p:nvSpPr>
            <p:spPr>
              <a:xfrm flipH="1">
                <a:off x="7280354" y="4048066"/>
                <a:ext cx="204731" cy="204733"/>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19" name="Oval 507">
                <a:extLst>
                  <a:ext uri="{FF2B5EF4-FFF2-40B4-BE49-F238E27FC236}">
                    <a16:creationId xmlns:a16="http://schemas.microsoft.com/office/drawing/2014/main" id="{364435B3-213F-A19C-8C61-ADCE8CD403CC}"/>
                  </a:ext>
                </a:extLst>
              </p:cNvPr>
              <p:cNvSpPr/>
              <p:nvPr/>
            </p:nvSpPr>
            <p:spPr>
              <a:xfrm flipH="1">
                <a:off x="7639391" y="3790896"/>
                <a:ext cx="94827" cy="94828"/>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20" name="Oval 530">
                <a:extLst>
                  <a:ext uri="{FF2B5EF4-FFF2-40B4-BE49-F238E27FC236}">
                    <a16:creationId xmlns:a16="http://schemas.microsoft.com/office/drawing/2014/main" id="{C9D7C0E5-CE21-0E95-9378-6C7DB3E38C02}"/>
                  </a:ext>
                </a:extLst>
              </p:cNvPr>
              <p:cNvSpPr/>
              <p:nvPr/>
            </p:nvSpPr>
            <p:spPr>
              <a:xfrm flipH="1">
                <a:off x="7614383" y="4065766"/>
                <a:ext cx="144844" cy="144844"/>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21" name="Oval 543">
                <a:extLst>
                  <a:ext uri="{FF2B5EF4-FFF2-40B4-BE49-F238E27FC236}">
                    <a16:creationId xmlns:a16="http://schemas.microsoft.com/office/drawing/2014/main" id="{3FA1B16E-AF4B-ABE6-8830-038F14F8415E}"/>
                  </a:ext>
                </a:extLst>
              </p:cNvPr>
              <p:cNvSpPr/>
              <p:nvPr/>
            </p:nvSpPr>
            <p:spPr>
              <a:xfrm flipH="1">
                <a:off x="7639391" y="4390995"/>
                <a:ext cx="94827" cy="94827"/>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22" name="Oval 500">
                <a:extLst>
                  <a:ext uri="{FF2B5EF4-FFF2-40B4-BE49-F238E27FC236}">
                    <a16:creationId xmlns:a16="http://schemas.microsoft.com/office/drawing/2014/main" id="{76421DFA-4B3D-250F-EF37-68226048DA65}"/>
                  </a:ext>
                </a:extLst>
              </p:cNvPr>
              <p:cNvSpPr/>
              <p:nvPr/>
            </p:nvSpPr>
            <p:spPr>
              <a:xfrm flipH="1">
                <a:off x="7596371" y="3451482"/>
                <a:ext cx="180867" cy="180867"/>
              </a:xfrm>
              <a:prstGeom prst="ellipse">
                <a:avLst/>
              </a:prstGeom>
              <a:grpFill/>
              <a:ln w="12700" cap="flat">
                <a:solidFill>
                  <a:schemeClr val="accent2">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grpSp>
        <p:sp>
          <p:nvSpPr>
            <p:cNvPr id="125" name="TextBox 124">
              <a:extLst>
                <a:ext uri="{FF2B5EF4-FFF2-40B4-BE49-F238E27FC236}">
                  <a16:creationId xmlns:a16="http://schemas.microsoft.com/office/drawing/2014/main" id="{1C3369F6-9F1B-5685-275F-16813019C348}"/>
                </a:ext>
              </a:extLst>
            </p:cNvPr>
            <p:cNvSpPr txBox="1"/>
            <p:nvPr/>
          </p:nvSpPr>
          <p:spPr>
            <a:xfrm>
              <a:off x="5922626" y="3739737"/>
              <a:ext cx="1342035" cy="261610"/>
            </a:xfrm>
            <a:prstGeom prst="rect">
              <a:avLst/>
            </a:prstGeom>
            <a:noFill/>
          </p:spPr>
          <p:txBody>
            <a:bodyPr wrap="none" rtlCol="0">
              <a:spAutoFit/>
            </a:bodyPr>
            <a:lstStyle/>
            <a:p>
              <a:pPr algn="ctr"/>
              <a:r>
                <a:rPr lang="en-US" sz="1100" dirty="0">
                  <a:solidFill>
                    <a:schemeClr val="accent2">
                      <a:lumMod val="75000"/>
                    </a:schemeClr>
                  </a:solidFill>
                </a:rPr>
                <a:t>Reward Model (RM)</a:t>
              </a:r>
            </a:p>
          </p:txBody>
        </p:sp>
      </p:grpSp>
      <mc:AlternateContent xmlns:mc="http://schemas.openxmlformats.org/markup-compatibility/2006" xmlns:a14="http://schemas.microsoft.com/office/drawing/2010/main">
        <mc:Choice Requires="a14">
          <p:sp>
            <p:nvSpPr>
              <p:cNvPr id="301" name="TextBox 300">
                <a:extLst>
                  <a:ext uri="{FF2B5EF4-FFF2-40B4-BE49-F238E27FC236}">
                    <a16:creationId xmlns:a16="http://schemas.microsoft.com/office/drawing/2014/main" id="{3C6DD435-17B1-3791-DF7F-8B64EC4D075F}"/>
                  </a:ext>
                </a:extLst>
              </p:cNvPr>
              <p:cNvSpPr txBox="1"/>
              <p:nvPr/>
            </p:nvSpPr>
            <p:spPr>
              <a:xfrm>
                <a:off x="524638" y="5560142"/>
                <a:ext cx="6026136" cy="425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𝐽</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𝜃</m:t>
                          </m:r>
                        </m:e>
                      </m:d>
                      <m:r>
                        <a:rPr lang="en-US" sz="2400" b="0" i="1" smtClean="0">
                          <a:latin typeface="Cambria Math" panose="02040503050406030204" pitchFamily="18" charset="0"/>
                          <a:ea typeface="Cambria Math" panose="02040503050406030204" pitchFamily="18" charset="0"/>
                        </a:rPr>
                        <m:t>=</m:t>
                      </m:r>
                      <m:sSub>
                        <m:sSubPr>
                          <m:ctrlPr>
                            <a:rPr lang="en-US" sz="2400" i="1" smtClean="0">
                              <a:solidFill>
                                <a:schemeClr val="accent2">
                                  <a:lumMod val="75000"/>
                                </a:schemeClr>
                              </a:solidFill>
                              <a:latin typeface="Cambria Math" panose="02040503050406030204" pitchFamily="18" charset="0"/>
                              <a:ea typeface="Cambria Math" panose="02040503050406030204" pitchFamily="18" charset="0"/>
                            </a:rPr>
                          </m:ctrlPr>
                        </m:sSubPr>
                        <m:e>
                          <m:r>
                            <a:rPr lang="en-US" sz="2400" i="1">
                              <a:solidFill>
                                <a:schemeClr val="accent2">
                                  <a:lumMod val="75000"/>
                                </a:schemeClr>
                              </a:solidFill>
                              <a:latin typeface="Cambria Math" panose="02040503050406030204" pitchFamily="18" charset="0"/>
                              <a:ea typeface="Cambria Math" panose="02040503050406030204" pitchFamily="18" charset="0"/>
                            </a:rPr>
                            <m:t>𝑟</m:t>
                          </m:r>
                        </m:e>
                        <m:sub>
                          <m:r>
                            <a:rPr lang="en-US" sz="2400" i="1">
                              <a:solidFill>
                                <a:schemeClr val="accent2">
                                  <a:lumMod val="75000"/>
                                </a:schemeClr>
                              </a:solidFill>
                              <a:latin typeface="Cambria Math" panose="02040503050406030204" pitchFamily="18" charset="0"/>
                              <a:ea typeface="Cambria Math" panose="02040503050406030204" pitchFamily="18" charset="0"/>
                            </a:rPr>
                            <m:t>∅</m:t>
                          </m:r>
                        </m:sub>
                      </m:sSub>
                      <m:r>
                        <a:rPr lang="en-US" sz="2400" i="1">
                          <a:solidFill>
                            <a:schemeClr val="accent2">
                              <a:lumMod val="75000"/>
                            </a:schemeClr>
                          </a:solidFill>
                          <a:latin typeface="Cambria Math" panose="02040503050406030204" pitchFamily="18" charset="0"/>
                          <a:ea typeface="Cambria Math" panose="02040503050406030204" pitchFamily="18" charset="0"/>
                        </a:rPr>
                        <m:t>(</m:t>
                      </m:r>
                      <m:r>
                        <a:rPr lang="en-US" sz="2400" i="1">
                          <a:solidFill>
                            <a:schemeClr val="accent2">
                              <a:lumMod val="75000"/>
                            </a:schemeClr>
                          </a:solidFill>
                          <a:latin typeface="Cambria Math" panose="02040503050406030204" pitchFamily="18" charset="0"/>
                          <a:ea typeface="Cambria Math" panose="02040503050406030204" pitchFamily="18" charset="0"/>
                        </a:rPr>
                        <m:t>𝑥</m:t>
                      </m:r>
                      <m:r>
                        <a:rPr lang="en-US" sz="2400" i="1">
                          <a:solidFill>
                            <a:schemeClr val="accent2">
                              <a:lumMod val="75000"/>
                            </a:schemeClr>
                          </a:solidFill>
                          <a:latin typeface="Cambria Math" panose="02040503050406030204" pitchFamily="18" charset="0"/>
                          <a:ea typeface="Cambria Math" panose="02040503050406030204" pitchFamily="18" charset="0"/>
                        </a:rPr>
                        <m:t>,</m:t>
                      </m:r>
                      <m:r>
                        <a:rPr lang="en-US" sz="2400" i="1">
                          <a:solidFill>
                            <a:schemeClr val="accent2">
                              <a:lumMod val="75000"/>
                            </a:schemeClr>
                          </a:solidFill>
                          <a:latin typeface="Cambria Math" panose="02040503050406030204" pitchFamily="18" charset="0"/>
                          <a:ea typeface="Cambria Math" panose="02040503050406030204" pitchFamily="18" charset="0"/>
                        </a:rPr>
                        <m:t>𝑦</m:t>
                      </m:r>
                      <m:r>
                        <a:rPr lang="en-US" sz="2400" i="1" smtClean="0">
                          <a:solidFill>
                            <a:schemeClr val="accent2">
                              <a:lumMod val="75000"/>
                            </a:schemeClr>
                          </a:solidFill>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m:t>
                      </m:r>
                      <m:r>
                        <a:rPr lang="en-US" sz="2400" i="1" smtClean="0">
                          <a:solidFill>
                            <a:srgbClr val="7030A0"/>
                          </a:solidFill>
                          <a:latin typeface="Cambria Math" panose="02040503050406030204" pitchFamily="18" charset="0"/>
                          <a:ea typeface="Cambria Math" panose="02040503050406030204" pitchFamily="18" charset="0"/>
                        </a:rPr>
                        <m:t>𝛽</m:t>
                      </m:r>
                      <m:sSub>
                        <m:sSubPr>
                          <m:ctrlPr>
                            <a:rPr lang="en-US" sz="2400" i="1">
                              <a:solidFill>
                                <a:srgbClr val="7030A0"/>
                              </a:solidFill>
                              <a:latin typeface="Cambria Math" panose="02040503050406030204" pitchFamily="18" charset="0"/>
                              <a:ea typeface="Cambria Math" panose="02040503050406030204" pitchFamily="18" charset="0"/>
                            </a:rPr>
                          </m:ctrlPr>
                        </m:sSubPr>
                        <m:e>
                          <m:r>
                            <a:rPr lang="en-US" sz="2400" i="1">
                              <a:solidFill>
                                <a:srgbClr val="7030A0"/>
                              </a:solidFill>
                              <a:latin typeface="Cambria Math" panose="02040503050406030204" pitchFamily="18" charset="0"/>
                              <a:ea typeface="Cambria Math" panose="02040503050406030204" pitchFamily="18" charset="0"/>
                            </a:rPr>
                            <m:t>𝔻</m:t>
                          </m:r>
                        </m:e>
                        <m:sub>
                          <m:r>
                            <m:rPr>
                              <m:nor/>
                            </m:rPr>
                            <a:rPr lang="en-US" sz="2400">
                              <a:solidFill>
                                <a:srgbClr val="7030A0"/>
                              </a:solidFill>
                              <a:latin typeface="Cambria Math" panose="02040503050406030204" pitchFamily="18" charset="0"/>
                              <a:ea typeface="Cambria Math" panose="02040503050406030204" pitchFamily="18" charset="0"/>
                            </a:rPr>
                            <m:t>KL</m:t>
                          </m:r>
                        </m:sub>
                      </m:sSub>
                      <m:d>
                        <m:dPr>
                          <m:begChr m:val="["/>
                          <m:endChr m:val="]"/>
                          <m:ctrlPr>
                            <a:rPr lang="en-US" sz="2400" i="1">
                              <a:solidFill>
                                <a:srgbClr val="7030A0"/>
                              </a:solidFill>
                              <a:latin typeface="Cambria Math" panose="02040503050406030204" pitchFamily="18" charset="0"/>
                              <a:ea typeface="Cambria Math" panose="02040503050406030204" pitchFamily="18" charset="0"/>
                            </a:rPr>
                          </m:ctrlPr>
                        </m:d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ea typeface="Cambria Math" panose="02040503050406030204" pitchFamily="18" charset="0"/>
                                </a:rPr>
                                <m:t>𝜋</m:t>
                              </m:r>
                            </m:e>
                            <m:sub>
                              <m:r>
                                <a:rPr lang="en-US" sz="2400" i="1">
                                  <a:solidFill>
                                    <a:srgbClr val="7030A0"/>
                                  </a:solidFill>
                                  <a:latin typeface="Cambria Math" panose="02040503050406030204" pitchFamily="18" charset="0"/>
                                  <a:ea typeface="Cambria Math" panose="02040503050406030204" pitchFamily="18" charset="0"/>
                                </a:rPr>
                                <m:t>𝜃</m:t>
                              </m:r>
                            </m:sub>
                          </m:sSub>
                          <m:d>
                            <m:dPr>
                              <m:ctrlPr>
                                <a:rPr lang="en-US" sz="2400" i="1">
                                  <a:solidFill>
                                    <a:srgbClr val="7030A0"/>
                                  </a:solidFill>
                                  <a:latin typeface="Cambria Math" panose="02040503050406030204" pitchFamily="18" charset="0"/>
                                  <a:ea typeface="Cambria Math" panose="02040503050406030204" pitchFamily="18" charset="0"/>
                                </a:rPr>
                              </m:ctrlPr>
                            </m:dPr>
                            <m:e>
                              <m:r>
                                <a:rPr lang="en-US" sz="2400" i="1">
                                  <a:solidFill>
                                    <a:srgbClr val="7030A0"/>
                                  </a:solidFill>
                                  <a:latin typeface="Cambria Math" panose="02040503050406030204" pitchFamily="18" charset="0"/>
                                  <a:ea typeface="Cambria Math" panose="02040503050406030204" pitchFamily="18" charset="0"/>
                                </a:rPr>
                                <m:t>𝑦</m:t>
                              </m:r>
                            </m:e>
                            <m:e>
                              <m:r>
                                <a:rPr lang="en-US" sz="2400" i="1">
                                  <a:solidFill>
                                    <a:srgbClr val="7030A0"/>
                                  </a:solidFill>
                                  <a:latin typeface="Cambria Math" panose="02040503050406030204" pitchFamily="18" charset="0"/>
                                  <a:ea typeface="Cambria Math" panose="02040503050406030204" pitchFamily="18" charset="0"/>
                                </a:rPr>
                                <m:t>𝑥</m:t>
                              </m:r>
                            </m:e>
                          </m:d>
                          <m:r>
                            <a:rPr lang="en-US" sz="2400" i="1">
                              <a:solidFill>
                                <a:srgbClr val="7030A0"/>
                              </a:solidFill>
                              <a:latin typeface="Cambria Math" panose="02040503050406030204" pitchFamily="18" charset="0"/>
                              <a:ea typeface="Cambria Math" panose="02040503050406030204" pitchFamily="18" charset="0"/>
                            </a:rPr>
                            <m:t> ||</m:t>
                          </m:r>
                          <m:sSub>
                            <m:sSubPr>
                              <m:ctrlPr>
                                <a:rPr lang="en-US" sz="2400" i="1" smtClean="0">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ea typeface="Cambria Math" panose="02040503050406030204" pitchFamily="18" charset="0"/>
                                </a:rPr>
                                <m:t>𝜋</m:t>
                              </m:r>
                            </m:e>
                            <m:sub>
                              <m:r>
                                <a:rPr lang="en-US" sz="2400" i="1">
                                  <a:solidFill>
                                    <a:srgbClr val="7030A0"/>
                                  </a:solidFill>
                                  <a:latin typeface="Cambria Math" panose="02040503050406030204" pitchFamily="18" charset="0"/>
                                  <a:ea typeface="Cambria Math" panose="02040503050406030204" pitchFamily="18" charset="0"/>
                                </a:rPr>
                                <m:t>𝑟𝑒𝑓</m:t>
                              </m:r>
                            </m:sub>
                          </m:sSub>
                          <m:d>
                            <m:dPr>
                              <m:ctrlPr>
                                <a:rPr lang="en-US" sz="2400" i="1">
                                  <a:solidFill>
                                    <a:srgbClr val="7030A0"/>
                                  </a:solidFill>
                                  <a:latin typeface="Cambria Math" panose="02040503050406030204" pitchFamily="18" charset="0"/>
                                  <a:ea typeface="Cambria Math" panose="02040503050406030204" pitchFamily="18" charset="0"/>
                                </a:rPr>
                              </m:ctrlPr>
                            </m:dPr>
                            <m:e>
                              <m:r>
                                <a:rPr lang="en-US" sz="2400" i="1">
                                  <a:solidFill>
                                    <a:srgbClr val="7030A0"/>
                                  </a:solidFill>
                                  <a:latin typeface="Cambria Math" panose="02040503050406030204" pitchFamily="18" charset="0"/>
                                  <a:ea typeface="Cambria Math" panose="02040503050406030204" pitchFamily="18" charset="0"/>
                                </a:rPr>
                                <m:t>𝑦</m:t>
                              </m:r>
                            </m:e>
                            <m:e>
                              <m:r>
                                <a:rPr lang="en-US" sz="2400" i="1">
                                  <a:solidFill>
                                    <a:srgbClr val="7030A0"/>
                                  </a:solidFill>
                                  <a:latin typeface="Cambria Math" panose="02040503050406030204" pitchFamily="18" charset="0"/>
                                  <a:ea typeface="Cambria Math" panose="02040503050406030204" pitchFamily="18" charset="0"/>
                                </a:rPr>
                                <m:t>𝑥</m:t>
                              </m:r>
                            </m:e>
                          </m:d>
                        </m:e>
                      </m:d>
                    </m:oMath>
                  </m:oMathPara>
                </a14:m>
                <a:endParaRPr lang="en-US" sz="2400" dirty="0"/>
              </a:p>
            </p:txBody>
          </p:sp>
        </mc:Choice>
        <mc:Fallback xmlns="">
          <p:sp>
            <p:nvSpPr>
              <p:cNvPr id="301" name="TextBox 300">
                <a:extLst>
                  <a:ext uri="{FF2B5EF4-FFF2-40B4-BE49-F238E27FC236}">
                    <a16:creationId xmlns:a16="http://schemas.microsoft.com/office/drawing/2014/main" id="{3C6DD435-17B1-3791-DF7F-8B64EC4D075F}"/>
                  </a:ext>
                </a:extLst>
              </p:cNvPr>
              <p:cNvSpPr txBox="1">
                <a:spLocks noRot="1" noChangeAspect="1" noMove="1" noResize="1" noEditPoints="1" noAdjustHandles="1" noChangeArrowheads="1" noChangeShapeType="1" noTextEdit="1"/>
              </p:cNvSpPr>
              <p:nvPr/>
            </p:nvSpPr>
            <p:spPr>
              <a:xfrm>
                <a:off x="524638" y="5560142"/>
                <a:ext cx="6026136" cy="425373"/>
              </a:xfrm>
              <a:prstGeom prst="rect">
                <a:avLst/>
              </a:prstGeom>
              <a:blipFill>
                <a:blip r:embed="rId5"/>
                <a:stretch>
                  <a:fillRect l="-1053" b="-25714"/>
                </a:stretch>
              </a:blipFill>
            </p:spPr>
            <p:txBody>
              <a:bodyPr/>
              <a:lstStyle/>
              <a:p>
                <a:r>
                  <a:rPr lang="en-US">
                    <a:noFill/>
                  </a:rPr>
                  <a:t> </a:t>
                </a:r>
              </a:p>
            </p:txBody>
          </p:sp>
        </mc:Fallback>
      </mc:AlternateContent>
      <p:sp>
        <p:nvSpPr>
          <p:cNvPr id="302" name="Can 301">
            <a:extLst>
              <a:ext uri="{FF2B5EF4-FFF2-40B4-BE49-F238E27FC236}">
                <a16:creationId xmlns:a16="http://schemas.microsoft.com/office/drawing/2014/main" id="{ABF13FA9-DE6B-8035-6E87-A50DA81C91EA}"/>
              </a:ext>
            </a:extLst>
          </p:cNvPr>
          <p:cNvSpPr/>
          <p:nvPr/>
        </p:nvSpPr>
        <p:spPr>
          <a:xfrm>
            <a:off x="4036404" y="1377367"/>
            <a:ext cx="1554092" cy="859993"/>
          </a:xfrm>
          <a:prstGeom prst="can">
            <a:avLst/>
          </a:prstGeom>
          <a:ln w="19050"/>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solidFill>
                  <a:schemeClr val="accent1"/>
                </a:solidFill>
              </a:rPr>
              <a:t>Prompts Dataset</a:t>
            </a:r>
          </a:p>
        </p:txBody>
      </p:sp>
      <p:grpSp>
        <p:nvGrpSpPr>
          <p:cNvPr id="341" name="Group 340">
            <a:extLst>
              <a:ext uri="{FF2B5EF4-FFF2-40B4-BE49-F238E27FC236}">
                <a16:creationId xmlns:a16="http://schemas.microsoft.com/office/drawing/2014/main" id="{A6DDBA57-ADC8-D2CB-15D9-EF048737770B}"/>
              </a:ext>
            </a:extLst>
          </p:cNvPr>
          <p:cNvGrpSpPr/>
          <p:nvPr/>
        </p:nvGrpSpPr>
        <p:grpSpPr>
          <a:xfrm>
            <a:off x="3819903" y="2331401"/>
            <a:ext cx="1999643" cy="452728"/>
            <a:chOff x="1936971" y="2272704"/>
            <a:chExt cx="1999643" cy="726062"/>
          </a:xfrm>
        </p:grpSpPr>
        <p:cxnSp>
          <p:nvCxnSpPr>
            <p:cNvPr id="304" name="Straight Arrow Connector 303">
              <a:extLst>
                <a:ext uri="{FF2B5EF4-FFF2-40B4-BE49-F238E27FC236}">
                  <a16:creationId xmlns:a16="http://schemas.microsoft.com/office/drawing/2014/main" id="{1A5E51D7-DDC7-777A-EF1F-E69EFD50D8AE}"/>
                </a:ext>
              </a:extLst>
            </p:cNvPr>
            <p:cNvCxnSpPr>
              <a:cxnSpLocks/>
            </p:cNvCxnSpPr>
            <p:nvPr/>
          </p:nvCxnSpPr>
          <p:spPr>
            <a:xfrm>
              <a:off x="3707564" y="2272704"/>
              <a:ext cx="229050" cy="719710"/>
            </a:xfrm>
            <a:prstGeom prst="straightConnector1">
              <a:avLst/>
            </a:prstGeom>
            <a:ln w="19050">
              <a:headEnd type="none" w="med" len="med"/>
              <a:tailEnd type="arrow" w="med" len="med"/>
            </a:ln>
          </p:spPr>
          <p:style>
            <a:lnRef idx="2">
              <a:schemeClr val="accent5"/>
            </a:lnRef>
            <a:fillRef idx="1">
              <a:schemeClr val="lt1"/>
            </a:fillRef>
            <a:effectRef idx="0">
              <a:schemeClr val="accent5"/>
            </a:effectRef>
            <a:fontRef idx="minor">
              <a:schemeClr val="dk1"/>
            </a:fontRef>
          </p:style>
        </p:cxnSp>
        <p:cxnSp>
          <p:nvCxnSpPr>
            <p:cNvPr id="308" name="Straight Arrow Connector 307">
              <a:extLst>
                <a:ext uri="{FF2B5EF4-FFF2-40B4-BE49-F238E27FC236}">
                  <a16:creationId xmlns:a16="http://schemas.microsoft.com/office/drawing/2014/main" id="{F9224E22-A694-5113-022D-6D5A4D037929}"/>
                </a:ext>
              </a:extLst>
            </p:cNvPr>
            <p:cNvCxnSpPr>
              <a:cxnSpLocks/>
            </p:cNvCxnSpPr>
            <p:nvPr/>
          </p:nvCxnSpPr>
          <p:spPr>
            <a:xfrm flipH="1">
              <a:off x="1936971" y="2279056"/>
              <a:ext cx="229050" cy="719710"/>
            </a:xfrm>
            <a:prstGeom prst="straightConnector1">
              <a:avLst/>
            </a:prstGeom>
            <a:ln w="19050">
              <a:headEnd type="none" w="med" len="med"/>
              <a:tailEnd type="arrow" w="med" len="med"/>
            </a:ln>
          </p:spPr>
          <p:style>
            <a:lnRef idx="2">
              <a:schemeClr val="accent5"/>
            </a:lnRef>
            <a:fillRef idx="1">
              <a:schemeClr val="lt1"/>
            </a:fillRef>
            <a:effectRef idx="0">
              <a:schemeClr val="accent5"/>
            </a:effectRef>
            <a:fontRef idx="minor">
              <a:schemeClr val="dk1"/>
            </a:fontRef>
          </p:style>
        </p:cxnSp>
      </p:grpSp>
      <mc:AlternateContent xmlns:mc="http://schemas.openxmlformats.org/markup-compatibility/2006" xmlns:a14="http://schemas.microsoft.com/office/drawing/2010/main">
        <mc:Choice Requires="a14">
          <p:sp>
            <p:nvSpPr>
              <p:cNvPr id="309" name="TextBox 308">
                <a:extLst>
                  <a:ext uri="{FF2B5EF4-FFF2-40B4-BE49-F238E27FC236}">
                    <a16:creationId xmlns:a16="http://schemas.microsoft.com/office/drawing/2014/main" id="{0BA2EA6C-2CCB-D066-D6CC-B373411D5343}"/>
                  </a:ext>
                </a:extLst>
              </p:cNvPr>
              <p:cNvSpPr txBox="1"/>
              <p:nvPr/>
            </p:nvSpPr>
            <p:spPr>
              <a:xfrm>
                <a:off x="4040823" y="2275467"/>
                <a:ext cx="1668021" cy="369332"/>
              </a:xfrm>
              <a:prstGeom prst="rect">
                <a:avLst/>
              </a:prstGeom>
              <a:noFill/>
            </p:spPr>
            <p:txBody>
              <a:bodyPr wrap="none" rtlCol="0">
                <a:spAutoFit/>
              </a:bodyPr>
              <a:lstStyle/>
              <a:p>
                <a14:m>
                  <m:oMath xmlns:m="http://schemas.openxmlformats.org/officeDocument/2006/math">
                    <m:r>
                      <a:rPr lang="en-US" i="1" dirty="0" smtClean="0">
                        <a:solidFill>
                          <a:schemeClr val="accent1"/>
                        </a:solidFill>
                        <a:latin typeface="Cambria Math" panose="02040503050406030204" pitchFamily="18" charset="0"/>
                      </a:rPr>
                      <m:t>𝑥</m:t>
                    </m:r>
                  </m:oMath>
                </a14:m>
                <a:r>
                  <a:rPr lang="en-US" dirty="0">
                    <a:solidFill>
                      <a:schemeClr val="accent1"/>
                    </a:solidFill>
                  </a:rPr>
                  <a:t>: An apple is …</a:t>
                </a:r>
              </a:p>
            </p:txBody>
          </p:sp>
        </mc:Choice>
        <mc:Fallback xmlns="">
          <p:sp>
            <p:nvSpPr>
              <p:cNvPr id="309" name="TextBox 308">
                <a:extLst>
                  <a:ext uri="{FF2B5EF4-FFF2-40B4-BE49-F238E27FC236}">
                    <a16:creationId xmlns:a16="http://schemas.microsoft.com/office/drawing/2014/main" id="{0BA2EA6C-2CCB-D066-D6CC-B373411D5343}"/>
                  </a:ext>
                </a:extLst>
              </p:cNvPr>
              <p:cNvSpPr txBox="1">
                <a:spLocks noRot="1" noChangeAspect="1" noMove="1" noResize="1" noEditPoints="1" noAdjustHandles="1" noChangeArrowheads="1" noChangeShapeType="1" noTextEdit="1"/>
              </p:cNvSpPr>
              <p:nvPr/>
            </p:nvSpPr>
            <p:spPr>
              <a:xfrm>
                <a:off x="4040823" y="2275467"/>
                <a:ext cx="1668021" cy="369332"/>
              </a:xfrm>
              <a:prstGeom prst="rect">
                <a:avLst/>
              </a:prstGeom>
              <a:blipFill>
                <a:blip r:embed="rId6"/>
                <a:stretch>
                  <a:fillRect t="-6667" r="-2273" b="-26667"/>
                </a:stretch>
              </a:blipFill>
            </p:spPr>
            <p:txBody>
              <a:bodyPr/>
              <a:lstStyle/>
              <a:p>
                <a:r>
                  <a:rPr lang="en-US">
                    <a:noFill/>
                  </a:rPr>
                  <a:t> </a:t>
                </a:r>
              </a:p>
            </p:txBody>
          </p:sp>
        </mc:Fallback>
      </mc:AlternateContent>
      <p:grpSp>
        <p:nvGrpSpPr>
          <p:cNvPr id="366" name="Group 365">
            <a:extLst>
              <a:ext uri="{FF2B5EF4-FFF2-40B4-BE49-F238E27FC236}">
                <a16:creationId xmlns:a16="http://schemas.microsoft.com/office/drawing/2014/main" id="{B4AE318C-26B8-57A5-9EA0-892D1D16E32A}"/>
              </a:ext>
            </a:extLst>
          </p:cNvPr>
          <p:cNvGrpSpPr/>
          <p:nvPr/>
        </p:nvGrpSpPr>
        <p:grpSpPr>
          <a:xfrm>
            <a:off x="5022398" y="2866339"/>
            <a:ext cx="1889190" cy="1970740"/>
            <a:chOff x="4883848" y="2866339"/>
            <a:chExt cx="1889190" cy="1970740"/>
          </a:xfrm>
        </p:grpSpPr>
        <p:sp>
          <p:nvSpPr>
            <p:cNvPr id="247" name="Rounded Rectangle 246">
              <a:extLst>
                <a:ext uri="{FF2B5EF4-FFF2-40B4-BE49-F238E27FC236}">
                  <a16:creationId xmlns:a16="http://schemas.microsoft.com/office/drawing/2014/main" id="{7D6FAF10-CA54-BE76-FF09-2D84F79C702C}"/>
                </a:ext>
              </a:extLst>
            </p:cNvPr>
            <p:cNvSpPr/>
            <p:nvPr/>
          </p:nvSpPr>
          <p:spPr>
            <a:xfrm>
              <a:off x="4883848" y="2866339"/>
              <a:ext cx="1889190" cy="1970740"/>
            </a:xfrm>
            <a:prstGeom prst="roundRect">
              <a:avLst>
                <a:gd name="adj" fmla="val 8523"/>
              </a:avLst>
            </a:prstGeom>
            <a:solidFill>
              <a:srgbClr val="FFFFFF">
                <a:alpha val="76078"/>
              </a:srgbClr>
            </a:solidFill>
            <a:ln>
              <a:solidFill>
                <a:schemeClr val="tx1">
                  <a:lumMod val="65000"/>
                  <a:lumOff val="3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accent4">
                    <a:lumMod val="75000"/>
                  </a:schemeClr>
                </a:solidFill>
              </a:endParaRPr>
            </a:p>
          </p:txBody>
        </p:sp>
        <p:sp>
          <p:nvSpPr>
            <p:cNvPr id="246" name="TextBox 245">
              <a:extLst>
                <a:ext uri="{FF2B5EF4-FFF2-40B4-BE49-F238E27FC236}">
                  <a16:creationId xmlns:a16="http://schemas.microsoft.com/office/drawing/2014/main" id="{D9560E84-8918-12E3-D26A-D98DFE2F6A9E}"/>
                </a:ext>
              </a:extLst>
            </p:cNvPr>
            <p:cNvSpPr txBox="1"/>
            <p:nvPr/>
          </p:nvSpPr>
          <p:spPr>
            <a:xfrm>
              <a:off x="5131839" y="2910397"/>
              <a:ext cx="1536415" cy="338554"/>
            </a:xfrm>
            <a:prstGeom prst="rect">
              <a:avLst/>
            </a:prstGeom>
            <a:noFill/>
          </p:spPr>
          <p:txBody>
            <a:bodyPr wrap="square" rtlCol="0">
              <a:spAutoFit/>
            </a:bodyPr>
            <a:lstStyle/>
            <a:p>
              <a:pPr algn="ctr"/>
              <a:r>
                <a:rPr lang="en-US" sz="1600" dirty="0">
                  <a:solidFill>
                    <a:schemeClr val="bg1">
                      <a:lumMod val="50000"/>
                    </a:schemeClr>
                  </a:solidFill>
                </a:rPr>
                <a:t>Reference LLM</a:t>
              </a:r>
            </a:p>
          </p:txBody>
        </p:sp>
        <p:grpSp>
          <p:nvGrpSpPr>
            <p:cNvPr id="345" name="Group 344">
              <a:extLst>
                <a:ext uri="{FF2B5EF4-FFF2-40B4-BE49-F238E27FC236}">
                  <a16:creationId xmlns:a16="http://schemas.microsoft.com/office/drawing/2014/main" id="{99B7C6ED-4A87-2C8E-1EA3-B8A5B024D28F}"/>
                </a:ext>
              </a:extLst>
            </p:cNvPr>
            <p:cNvGrpSpPr/>
            <p:nvPr/>
          </p:nvGrpSpPr>
          <p:grpSpPr>
            <a:xfrm>
              <a:off x="5196462" y="3313664"/>
              <a:ext cx="1278633" cy="1079738"/>
              <a:chOff x="1494498" y="3366940"/>
              <a:chExt cx="1278633" cy="1079738"/>
            </a:xfrm>
            <a:solidFill>
              <a:schemeClr val="bg1">
                <a:lumMod val="75000"/>
              </a:schemeClr>
            </a:solidFill>
          </p:grpSpPr>
          <p:sp>
            <p:nvSpPr>
              <p:cNvPr id="249" name="Straight Connector 523">
                <a:extLst>
                  <a:ext uri="{FF2B5EF4-FFF2-40B4-BE49-F238E27FC236}">
                    <a16:creationId xmlns:a16="http://schemas.microsoft.com/office/drawing/2014/main" id="{B88C0DA1-636D-5967-9D5D-9BAD818EAB7A}"/>
                  </a:ext>
                </a:extLst>
              </p:cNvPr>
              <p:cNvSpPr/>
              <p:nvPr/>
            </p:nvSpPr>
            <p:spPr>
              <a:xfrm flipH="1">
                <a:off x="2097808" y="3775074"/>
                <a:ext cx="228372"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50" name="Straight Connector 524">
                <a:extLst>
                  <a:ext uri="{FF2B5EF4-FFF2-40B4-BE49-F238E27FC236}">
                    <a16:creationId xmlns:a16="http://schemas.microsoft.com/office/drawing/2014/main" id="{7C8E87B0-F51E-F5FF-4535-32D8F5DCA1DF}"/>
                  </a:ext>
                </a:extLst>
              </p:cNvPr>
              <p:cNvSpPr/>
              <p:nvPr/>
            </p:nvSpPr>
            <p:spPr>
              <a:xfrm flipH="1" flipV="1">
                <a:off x="1520348" y="3775074"/>
                <a:ext cx="509553"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51" name="Straight Connector 540">
                <a:extLst>
                  <a:ext uri="{FF2B5EF4-FFF2-40B4-BE49-F238E27FC236}">
                    <a16:creationId xmlns:a16="http://schemas.microsoft.com/office/drawing/2014/main" id="{CA996EBC-A034-661F-E19F-D60E3A34A0F9}"/>
                  </a:ext>
                </a:extLst>
              </p:cNvPr>
              <p:cNvSpPr/>
              <p:nvPr/>
            </p:nvSpPr>
            <p:spPr>
              <a:xfrm flipH="1">
                <a:off x="2099090" y="4076128"/>
                <a:ext cx="231736"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52" name="Straight Connector 541">
                <a:extLst>
                  <a:ext uri="{FF2B5EF4-FFF2-40B4-BE49-F238E27FC236}">
                    <a16:creationId xmlns:a16="http://schemas.microsoft.com/office/drawing/2014/main" id="{97ADC754-4F46-E45E-EDA8-36747A9B26B3}"/>
                  </a:ext>
                </a:extLst>
              </p:cNvPr>
              <p:cNvSpPr/>
              <p:nvPr/>
            </p:nvSpPr>
            <p:spPr>
              <a:xfrm flipH="1">
                <a:off x="1520348" y="4076128"/>
                <a:ext cx="509553"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53" name="Straight Connector 553">
                <a:extLst>
                  <a:ext uri="{FF2B5EF4-FFF2-40B4-BE49-F238E27FC236}">
                    <a16:creationId xmlns:a16="http://schemas.microsoft.com/office/drawing/2014/main" id="{C4B98188-4287-510D-3274-C4F3BE7FB9C2}"/>
                  </a:ext>
                </a:extLst>
              </p:cNvPr>
              <p:cNvSpPr/>
              <p:nvPr/>
            </p:nvSpPr>
            <p:spPr>
              <a:xfrm flipH="1">
                <a:off x="2096433" y="4377989"/>
                <a:ext cx="231121"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54" name="Straight Connector 565">
                <a:extLst>
                  <a:ext uri="{FF2B5EF4-FFF2-40B4-BE49-F238E27FC236}">
                    <a16:creationId xmlns:a16="http://schemas.microsoft.com/office/drawing/2014/main" id="{6379C28F-D418-5349-8637-4EF0C1DB89DC}"/>
                  </a:ext>
                </a:extLst>
              </p:cNvPr>
              <p:cNvSpPr/>
              <p:nvPr/>
            </p:nvSpPr>
            <p:spPr>
              <a:xfrm flipV="1">
                <a:off x="2099090" y="3473990"/>
                <a:ext cx="230352" cy="60452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55" name="Straight Connector 566">
                <a:extLst>
                  <a:ext uri="{FF2B5EF4-FFF2-40B4-BE49-F238E27FC236}">
                    <a16:creationId xmlns:a16="http://schemas.microsoft.com/office/drawing/2014/main" id="{B967DF7F-5A07-4999-30FB-C258D3F97743}"/>
                  </a:ext>
                </a:extLst>
              </p:cNvPr>
              <p:cNvSpPr/>
              <p:nvPr/>
            </p:nvSpPr>
            <p:spPr>
              <a:xfrm flipV="1">
                <a:off x="2100399" y="3776126"/>
                <a:ext cx="227332" cy="602242"/>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56" name="Straight Connector 567">
                <a:extLst>
                  <a:ext uri="{FF2B5EF4-FFF2-40B4-BE49-F238E27FC236}">
                    <a16:creationId xmlns:a16="http://schemas.microsoft.com/office/drawing/2014/main" id="{AFF6B21C-AD6E-4A35-89D7-07203092F0C0}"/>
                  </a:ext>
                </a:extLst>
              </p:cNvPr>
              <p:cNvSpPr/>
              <p:nvPr/>
            </p:nvSpPr>
            <p:spPr>
              <a:xfrm flipV="1">
                <a:off x="1657715" y="3475194"/>
                <a:ext cx="372185" cy="300394"/>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57" name="Straight Connector 568">
                <a:extLst>
                  <a:ext uri="{FF2B5EF4-FFF2-40B4-BE49-F238E27FC236}">
                    <a16:creationId xmlns:a16="http://schemas.microsoft.com/office/drawing/2014/main" id="{066F1E31-5AFE-F7BD-4660-8D68E6FA2DFB}"/>
                  </a:ext>
                </a:extLst>
              </p:cNvPr>
              <p:cNvSpPr/>
              <p:nvPr/>
            </p:nvSpPr>
            <p:spPr>
              <a:xfrm flipV="1">
                <a:off x="1623519" y="3474020"/>
                <a:ext cx="406382" cy="601005"/>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58" name="Straight Connector 569">
                <a:extLst>
                  <a:ext uri="{FF2B5EF4-FFF2-40B4-BE49-F238E27FC236}">
                    <a16:creationId xmlns:a16="http://schemas.microsoft.com/office/drawing/2014/main" id="{06B7A3FB-5C79-4327-7AB2-16064588F96D}"/>
                  </a:ext>
                </a:extLst>
              </p:cNvPr>
              <p:cNvSpPr/>
              <p:nvPr/>
            </p:nvSpPr>
            <p:spPr>
              <a:xfrm flipV="1">
                <a:off x="1631864" y="3775042"/>
                <a:ext cx="398036" cy="301053"/>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59" name="Straight Connector 580">
                <a:extLst>
                  <a:ext uri="{FF2B5EF4-FFF2-40B4-BE49-F238E27FC236}">
                    <a16:creationId xmlns:a16="http://schemas.microsoft.com/office/drawing/2014/main" id="{C8EC4894-CB5E-0379-E480-03E752E7DDCD}"/>
                  </a:ext>
                </a:extLst>
              </p:cNvPr>
              <p:cNvSpPr/>
              <p:nvPr/>
            </p:nvSpPr>
            <p:spPr>
              <a:xfrm flipH="1" flipV="1">
                <a:off x="1664928" y="3775587"/>
                <a:ext cx="364194" cy="299977"/>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60" name="Straight Connector 581">
                <a:extLst>
                  <a:ext uri="{FF2B5EF4-FFF2-40B4-BE49-F238E27FC236}">
                    <a16:creationId xmlns:a16="http://schemas.microsoft.com/office/drawing/2014/main" id="{E16925CE-77BD-06D5-799B-1E3F6EFB5C0C}"/>
                  </a:ext>
                </a:extLst>
              </p:cNvPr>
              <p:cNvSpPr/>
              <p:nvPr/>
            </p:nvSpPr>
            <p:spPr>
              <a:xfrm flipH="1" flipV="1">
                <a:off x="1623519" y="4076095"/>
                <a:ext cx="406381" cy="301087"/>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61" name="Straight Connector 582">
                <a:extLst>
                  <a:ext uri="{FF2B5EF4-FFF2-40B4-BE49-F238E27FC236}">
                    <a16:creationId xmlns:a16="http://schemas.microsoft.com/office/drawing/2014/main" id="{144C7143-8A8F-D473-974D-75AEDBAD7127}"/>
                  </a:ext>
                </a:extLst>
              </p:cNvPr>
              <p:cNvSpPr/>
              <p:nvPr/>
            </p:nvSpPr>
            <p:spPr>
              <a:xfrm flipH="1" flipV="1">
                <a:off x="1661301" y="3775584"/>
                <a:ext cx="368600" cy="60258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62" name="Straight Connector 583">
                <a:extLst>
                  <a:ext uri="{FF2B5EF4-FFF2-40B4-BE49-F238E27FC236}">
                    <a16:creationId xmlns:a16="http://schemas.microsoft.com/office/drawing/2014/main" id="{01458FEB-C615-E006-CBFE-7C3EF72BEBA9}"/>
                  </a:ext>
                </a:extLst>
              </p:cNvPr>
              <p:cNvSpPr/>
              <p:nvPr/>
            </p:nvSpPr>
            <p:spPr>
              <a:xfrm flipV="1">
                <a:off x="2100400" y="3474316"/>
                <a:ext cx="227434" cy="300435"/>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63" name="Straight Connector 584">
                <a:extLst>
                  <a:ext uri="{FF2B5EF4-FFF2-40B4-BE49-F238E27FC236}">
                    <a16:creationId xmlns:a16="http://schemas.microsoft.com/office/drawing/2014/main" id="{64D62833-87F7-FFA1-75B3-7DAF23C21A1D}"/>
                  </a:ext>
                </a:extLst>
              </p:cNvPr>
              <p:cNvSpPr/>
              <p:nvPr/>
            </p:nvSpPr>
            <p:spPr>
              <a:xfrm flipV="1">
                <a:off x="2099090" y="3473990"/>
                <a:ext cx="231736" cy="90319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64" name="Straight Connector 585">
                <a:extLst>
                  <a:ext uri="{FF2B5EF4-FFF2-40B4-BE49-F238E27FC236}">
                    <a16:creationId xmlns:a16="http://schemas.microsoft.com/office/drawing/2014/main" id="{C44D0ED2-8B67-DE89-A637-3A2A73A0B3EB}"/>
                  </a:ext>
                </a:extLst>
              </p:cNvPr>
              <p:cNvSpPr/>
              <p:nvPr/>
            </p:nvSpPr>
            <p:spPr>
              <a:xfrm>
                <a:off x="2100317" y="3475194"/>
                <a:ext cx="226531" cy="298678"/>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65" name="Straight Connector 586">
                <a:extLst>
                  <a:ext uri="{FF2B5EF4-FFF2-40B4-BE49-F238E27FC236}">
                    <a16:creationId xmlns:a16="http://schemas.microsoft.com/office/drawing/2014/main" id="{BC117502-AAFF-5F4C-0449-88EBF8EE4989}"/>
                  </a:ext>
                </a:extLst>
              </p:cNvPr>
              <p:cNvSpPr/>
              <p:nvPr/>
            </p:nvSpPr>
            <p:spPr>
              <a:xfrm flipV="1">
                <a:off x="2099090" y="3775369"/>
                <a:ext cx="227186" cy="300433"/>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66" name="Straight Connector 587">
                <a:extLst>
                  <a:ext uri="{FF2B5EF4-FFF2-40B4-BE49-F238E27FC236}">
                    <a16:creationId xmlns:a16="http://schemas.microsoft.com/office/drawing/2014/main" id="{6B355399-C724-3C1D-79CA-8E9B5F1B2301}"/>
                  </a:ext>
                </a:extLst>
              </p:cNvPr>
              <p:cNvSpPr/>
              <p:nvPr/>
            </p:nvSpPr>
            <p:spPr>
              <a:xfrm>
                <a:off x="2100397" y="3474020"/>
                <a:ext cx="227334" cy="602243"/>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67" name="Straight Connector 588">
                <a:extLst>
                  <a:ext uri="{FF2B5EF4-FFF2-40B4-BE49-F238E27FC236}">
                    <a16:creationId xmlns:a16="http://schemas.microsoft.com/office/drawing/2014/main" id="{E6B81EA8-3A35-7D6B-B00E-5BE91D97A1B8}"/>
                  </a:ext>
                </a:extLst>
              </p:cNvPr>
              <p:cNvSpPr/>
              <p:nvPr/>
            </p:nvSpPr>
            <p:spPr>
              <a:xfrm>
                <a:off x="2100417" y="3471025"/>
                <a:ext cx="227289" cy="907426"/>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68" name="Straight Connector 589">
                <a:extLst>
                  <a:ext uri="{FF2B5EF4-FFF2-40B4-BE49-F238E27FC236}">
                    <a16:creationId xmlns:a16="http://schemas.microsoft.com/office/drawing/2014/main" id="{63F734DD-2251-F032-EF69-7ED870F97844}"/>
                  </a:ext>
                </a:extLst>
              </p:cNvPr>
              <p:cNvSpPr/>
              <p:nvPr/>
            </p:nvSpPr>
            <p:spPr>
              <a:xfrm>
                <a:off x="2099659" y="3775042"/>
                <a:ext cx="227188" cy="301086"/>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69" name="Straight Connector 590">
                <a:extLst>
                  <a:ext uri="{FF2B5EF4-FFF2-40B4-BE49-F238E27FC236}">
                    <a16:creationId xmlns:a16="http://schemas.microsoft.com/office/drawing/2014/main" id="{E6BF1423-AA86-81F7-001C-6F1D1D5D86F9}"/>
                  </a:ext>
                </a:extLst>
              </p:cNvPr>
              <p:cNvSpPr/>
              <p:nvPr/>
            </p:nvSpPr>
            <p:spPr>
              <a:xfrm>
                <a:off x="2099057" y="3774019"/>
                <a:ext cx="228672" cy="604352"/>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70" name="Straight Connector 591">
                <a:extLst>
                  <a:ext uri="{FF2B5EF4-FFF2-40B4-BE49-F238E27FC236}">
                    <a16:creationId xmlns:a16="http://schemas.microsoft.com/office/drawing/2014/main" id="{8D78CEE5-F0DF-8CDA-A7DD-B01A15F0EC56}"/>
                  </a:ext>
                </a:extLst>
              </p:cNvPr>
              <p:cNvSpPr/>
              <p:nvPr/>
            </p:nvSpPr>
            <p:spPr>
              <a:xfrm>
                <a:off x="2100275" y="4076652"/>
                <a:ext cx="227557" cy="301533"/>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71" name="Straight Connector 592">
                <a:extLst>
                  <a:ext uri="{FF2B5EF4-FFF2-40B4-BE49-F238E27FC236}">
                    <a16:creationId xmlns:a16="http://schemas.microsoft.com/office/drawing/2014/main" id="{2B26FF07-57A5-517F-358D-67624391570E}"/>
                  </a:ext>
                </a:extLst>
              </p:cNvPr>
              <p:cNvSpPr/>
              <p:nvPr/>
            </p:nvSpPr>
            <p:spPr>
              <a:xfrm flipH="1">
                <a:off x="2096813" y="4075128"/>
                <a:ext cx="231022" cy="303054"/>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72" name="Straight Connector 523">
                <a:extLst>
                  <a:ext uri="{FF2B5EF4-FFF2-40B4-BE49-F238E27FC236}">
                    <a16:creationId xmlns:a16="http://schemas.microsoft.com/office/drawing/2014/main" id="{8CFA72F7-B3CF-099E-3454-BBA64B1A0822}"/>
                  </a:ext>
                </a:extLst>
              </p:cNvPr>
              <p:cNvSpPr/>
              <p:nvPr/>
            </p:nvSpPr>
            <p:spPr>
              <a:xfrm flipH="1">
                <a:off x="2397808" y="3774972"/>
                <a:ext cx="228372"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73" name="Straight Connector 540">
                <a:extLst>
                  <a:ext uri="{FF2B5EF4-FFF2-40B4-BE49-F238E27FC236}">
                    <a16:creationId xmlns:a16="http://schemas.microsoft.com/office/drawing/2014/main" id="{C7465742-8425-B211-1D57-19DF1BDC8AF9}"/>
                  </a:ext>
                </a:extLst>
              </p:cNvPr>
              <p:cNvSpPr/>
              <p:nvPr/>
            </p:nvSpPr>
            <p:spPr>
              <a:xfrm flipH="1">
                <a:off x="2399089" y="4076026"/>
                <a:ext cx="231737"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74" name="Straight Connector 566">
                <a:extLst>
                  <a:ext uri="{FF2B5EF4-FFF2-40B4-BE49-F238E27FC236}">
                    <a16:creationId xmlns:a16="http://schemas.microsoft.com/office/drawing/2014/main" id="{6D9B971B-FE4B-69D6-18D2-947274C5126C}"/>
                  </a:ext>
                </a:extLst>
              </p:cNvPr>
              <p:cNvSpPr/>
              <p:nvPr/>
            </p:nvSpPr>
            <p:spPr>
              <a:xfrm flipV="1">
                <a:off x="2400399" y="3776024"/>
                <a:ext cx="227332" cy="602242"/>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75" name="Straight Connector 585">
                <a:extLst>
                  <a:ext uri="{FF2B5EF4-FFF2-40B4-BE49-F238E27FC236}">
                    <a16:creationId xmlns:a16="http://schemas.microsoft.com/office/drawing/2014/main" id="{8F7B7C3E-FF08-3937-48FE-D26883172E34}"/>
                  </a:ext>
                </a:extLst>
              </p:cNvPr>
              <p:cNvSpPr/>
              <p:nvPr/>
            </p:nvSpPr>
            <p:spPr>
              <a:xfrm>
                <a:off x="2400316" y="3475092"/>
                <a:ext cx="226531" cy="298678"/>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76" name="Straight Connector 586">
                <a:extLst>
                  <a:ext uri="{FF2B5EF4-FFF2-40B4-BE49-F238E27FC236}">
                    <a16:creationId xmlns:a16="http://schemas.microsoft.com/office/drawing/2014/main" id="{A1CB129C-A986-3403-114F-B60509C5D39E}"/>
                  </a:ext>
                </a:extLst>
              </p:cNvPr>
              <p:cNvSpPr/>
              <p:nvPr/>
            </p:nvSpPr>
            <p:spPr>
              <a:xfrm flipV="1">
                <a:off x="2399089" y="3775267"/>
                <a:ext cx="227186" cy="300434"/>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77" name="Straight Connector 587">
                <a:extLst>
                  <a:ext uri="{FF2B5EF4-FFF2-40B4-BE49-F238E27FC236}">
                    <a16:creationId xmlns:a16="http://schemas.microsoft.com/office/drawing/2014/main" id="{871AD5E1-F4A6-239E-C635-CD56DD12D0CD}"/>
                  </a:ext>
                </a:extLst>
              </p:cNvPr>
              <p:cNvSpPr/>
              <p:nvPr/>
            </p:nvSpPr>
            <p:spPr>
              <a:xfrm>
                <a:off x="2400397" y="3473918"/>
                <a:ext cx="227333" cy="602244"/>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78" name="Straight Connector 589">
                <a:extLst>
                  <a:ext uri="{FF2B5EF4-FFF2-40B4-BE49-F238E27FC236}">
                    <a16:creationId xmlns:a16="http://schemas.microsoft.com/office/drawing/2014/main" id="{CBC0172D-AE1F-6914-FA18-086DB36B943F}"/>
                  </a:ext>
                </a:extLst>
              </p:cNvPr>
              <p:cNvSpPr/>
              <p:nvPr/>
            </p:nvSpPr>
            <p:spPr>
              <a:xfrm>
                <a:off x="2399658" y="3774941"/>
                <a:ext cx="227189" cy="301085"/>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79" name="Straight Connector 592">
                <a:extLst>
                  <a:ext uri="{FF2B5EF4-FFF2-40B4-BE49-F238E27FC236}">
                    <a16:creationId xmlns:a16="http://schemas.microsoft.com/office/drawing/2014/main" id="{7B28EDFD-BA82-B4CB-30BE-65311C959CFE}"/>
                  </a:ext>
                </a:extLst>
              </p:cNvPr>
              <p:cNvSpPr/>
              <p:nvPr/>
            </p:nvSpPr>
            <p:spPr>
              <a:xfrm flipH="1">
                <a:off x="2396812" y="4075026"/>
                <a:ext cx="231023" cy="303054"/>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80" name="Oval 509">
                <a:extLst>
                  <a:ext uri="{FF2B5EF4-FFF2-40B4-BE49-F238E27FC236}">
                    <a16:creationId xmlns:a16="http://schemas.microsoft.com/office/drawing/2014/main" id="{5BE0DB0F-9FF6-BDC6-650C-A5168861FA7D}"/>
                  </a:ext>
                </a:extLst>
              </p:cNvPr>
              <p:cNvSpPr/>
              <p:nvPr/>
            </p:nvSpPr>
            <p:spPr>
              <a:xfrm flipH="1">
                <a:off x="2566649" y="3673009"/>
                <a:ext cx="206482" cy="206482"/>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281" name="Oval 532">
                <a:extLst>
                  <a:ext uri="{FF2B5EF4-FFF2-40B4-BE49-F238E27FC236}">
                    <a16:creationId xmlns:a16="http://schemas.microsoft.com/office/drawing/2014/main" id="{FC2EE068-6FA5-0237-D50E-D7AB39A9A493}"/>
                  </a:ext>
                </a:extLst>
              </p:cNvPr>
              <p:cNvSpPr/>
              <p:nvPr/>
            </p:nvSpPr>
            <p:spPr>
              <a:xfrm flipH="1">
                <a:off x="2612830" y="4019068"/>
                <a:ext cx="114120" cy="114120"/>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282" name="Oval 503">
                <a:extLst>
                  <a:ext uri="{FF2B5EF4-FFF2-40B4-BE49-F238E27FC236}">
                    <a16:creationId xmlns:a16="http://schemas.microsoft.com/office/drawing/2014/main" id="{E7F0168A-4967-BE6D-7705-231961394461}"/>
                  </a:ext>
                </a:extLst>
              </p:cNvPr>
              <p:cNvSpPr/>
              <p:nvPr/>
            </p:nvSpPr>
            <p:spPr>
              <a:xfrm flipH="1">
                <a:off x="2295555" y="3408334"/>
                <a:ext cx="132975" cy="132975"/>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283" name="Oval 510">
                <a:extLst>
                  <a:ext uri="{FF2B5EF4-FFF2-40B4-BE49-F238E27FC236}">
                    <a16:creationId xmlns:a16="http://schemas.microsoft.com/office/drawing/2014/main" id="{C6E8F28C-05DD-0431-9FA8-2AAE0D60FA0B}"/>
                  </a:ext>
                </a:extLst>
              </p:cNvPr>
              <p:cNvSpPr/>
              <p:nvPr/>
            </p:nvSpPr>
            <p:spPr>
              <a:xfrm flipH="1">
                <a:off x="2299156" y="3713363"/>
                <a:ext cx="125774" cy="125775"/>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284" name="Oval 533">
                <a:extLst>
                  <a:ext uri="{FF2B5EF4-FFF2-40B4-BE49-F238E27FC236}">
                    <a16:creationId xmlns:a16="http://schemas.microsoft.com/office/drawing/2014/main" id="{2D4A9238-DB93-2173-2487-92374E018CE3}"/>
                  </a:ext>
                </a:extLst>
              </p:cNvPr>
              <p:cNvSpPr/>
              <p:nvPr/>
            </p:nvSpPr>
            <p:spPr>
              <a:xfrm flipH="1">
                <a:off x="2278424" y="3995382"/>
                <a:ext cx="161491" cy="161492"/>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285" name="Oval 546">
                <a:extLst>
                  <a:ext uri="{FF2B5EF4-FFF2-40B4-BE49-F238E27FC236}">
                    <a16:creationId xmlns:a16="http://schemas.microsoft.com/office/drawing/2014/main" id="{93E16C14-B788-DD98-8226-4E701C3A366E}"/>
                  </a:ext>
                </a:extLst>
              </p:cNvPr>
              <p:cNvSpPr/>
              <p:nvPr/>
            </p:nvSpPr>
            <p:spPr>
              <a:xfrm flipH="1">
                <a:off x="2314629" y="4328935"/>
                <a:ext cx="94827" cy="94827"/>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286" name="Oval 547">
                <a:extLst>
                  <a:ext uri="{FF2B5EF4-FFF2-40B4-BE49-F238E27FC236}">
                    <a16:creationId xmlns:a16="http://schemas.microsoft.com/office/drawing/2014/main" id="{6874BF2C-9816-4EB8-2DB2-432E91EA9579}"/>
                  </a:ext>
                </a:extLst>
              </p:cNvPr>
              <p:cNvSpPr/>
              <p:nvPr/>
            </p:nvSpPr>
            <p:spPr>
              <a:xfrm flipH="1">
                <a:off x="1980772" y="4291573"/>
                <a:ext cx="155104" cy="155105"/>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287" name="Oval 504">
                <a:extLst>
                  <a:ext uri="{FF2B5EF4-FFF2-40B4-BE49-F238E27FC236}">
                    <a16:creationId xmlns:a16="http://schemas.microsoft.com/office/drawing/2014/main" id="{21BF39B3-77FE-6B7F-7406-8CF801C7DBF2}"/>
                  </a:ext>
                </a:extLst>
              </p:cNvPr>
              <p:cNvSpPr/>
              <p:nvPr/>
            </p:nvSpPr>
            <p:spPr>
              <a:xfrm flipH="1">
                <a:off x="1950442" y="3366940"/>
                <a:ext cx="215764" cy="215765"/>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288" name="Oval 511">
                <a:extLst>
                  <a:ext uri="{FF2B5EF4-FFF2-40B4-BE49-F238E27FC236}">
                    <a16:creationId xmlns:a16="http://schemas.microsoft.com/office/drawing/2014/main" id="{00B5C88B-EB07-AB6F-8DEF-FC0E281B12BE}"/>
                  </a:ext>
                </a:extLst>
              </p:cNvPr>
              <p:cNvSpPr/>
              <p:nvPr/>
            </p:nvSpPr>
            <p:spPr>
              <a:xfrm flipH="1">
                <a:off x="2010830" y="3728996"/>
                <a:ext cx="94827" cy="94827"/>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289" name="Oval 534">
                <a:extLst>
                  <a:ext uri="{FF2B5EF4-FFF2-40B4-BE49-F238E27FC236}">
                    <a16:creationId xmlns:a16="http://schemas.microsoft.com/office/drawing/2014/main" id="{B5DDC0AF-7FA2-A43D-C9F7-25BB80C679D0}"/>
                  </a:ext>
                </a:extLst>
              </p:cNvPr>
              <p:cNvSpPr/>
              <p:nvPr/>
            </p:nvSpPr>
            <p:spPr>
              <a:xfrm flipH="1">
                <a:off x="1985594" y="4010493"/>
                <a:ext cx="131269" cy="131270"/>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290" name="Oval 512">
                <a:extLst>
                  <a:ext uri="{FF2B5EF4-FFF2-40B4-BE49-F238E27FC236}">
                    <a16:creationId xmlns:a16="http://schemas.microsoft.com/office/drawing/2014/main" id="{06CDA69B-FEDE-178A-1A6B-E508A8CF4891}"/>
                  </a:ext>
                </a:extLst>
              </p:cNvPr>
              <p:cNvSpPr/>
              <p:nvPr/>
            </p:nvSpPr>
            <p:spPr>
              <a:xfrm flipH="1">
                <a:off x="1494498" y="3693466"/>
                <a:ext cx="163218" cy="163217"/>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291" name="Oval 535">
                <a:extLst>
                  <a:ext uri="{FF2B5EF4-FFF2-40B4-BE49-F238E27FC236}">
                    <a16:creationId xmlns:a16="http://schemas.microsoft.com/office/drawing/2014/main" id="{56ECBA55-95DA-1F0C-8168-82F5BFE2167B}"/>
                  </a:ext>
                </a:extLst>
              </p:cNvPr>
              <p:cNvSpPr/>
              <p:nvPr/>
            </p:nvSpPr>
            <p:spPr>
              <a:xfrm flipH="1">
                <a:off x="1528693" y="4028714"/>
                <a:ext cx="94827" cy="94827"/>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grpSp>
        <mc:AlternateContent xmlns:mc="http://schemas.openxmlformats.org/markup-compatibility/2006" xmlns:a14="http://schemas.microsoft.com/office/drawing/2010/main">
          <mc:Choice Requires="a14">
            <p:sp>
              <p:nvSpPr>
                <p:cNvPr id="310" name="TextBox 309">
                  <a:extLst>
                    <a:ext uri="{FF2B5EF4-FFF2-40B4-BE49-F238E27FC236}">
                      <a16:creationId xmlns:a16="http://schemas.microsoft.com/office/drawing/2014/main" id="{7B28B8E1-E408-44F1-2B33-DA3836A919DD}"/>
                    </a:ext>
                  </a:extLst>
                </p:cNvPr>
                <p:cNvSpPr txBox="1"/>
                <p:nvPr/>
              </p:nvSpPr>
              <p:spPr>
                <a:xfrm>
                  <a:off x="5107741" y="4481857"/>
                  <a:ext cx="1309205" cy="338554"/>
                </a:xfrm>
                <a:prstGeom prst="rect">
                  <a:avLst/>
                </a:prstGeom>
                <a:noFill/>
              </p:spPr>
              <p:txBody>
                <a:bodyPr wrap="none" rtlCol="0">
                  <a:spAutoFit/>
                </a:bodyPr>
                <a:lstStyle/>
                <a:p>
                  <a14:m>
                    <m:oMath xmlns:m="http://schemas.openxmlformats.org/officeDocument/2006/math">
                      <m:r>
                        <a:rPr lang="en-US" sz="1600" i="1" dirty="0" smtClean="0">
                          <a:solidFill>
                            <a:schemeClr val="bg1">
                              <a:lumMod val="50000"/>
                            </a:schemeClr>
                          </a:solidFill>
                          <a:latin typeface="Cambria Math" panose="02040503050406030204" pitchFamily="18" charset="0"/>
                        </a:rPr>
                        <m:t>𝑦</m:t>
                      </m:r>
                    </m:oMath>
                  </a14:m>
                  <a:r>
                    <a:rPr lang="en-US" sz="1600" dirty="0">
                      <a:solidFill>
                        <a:schemeClr val="bg1">
                          <a:lumMod val="50000"/>
                        </a:schemeClr>
                      </a:solidFill>
                    </a:rPr>
                    <a:t>: usually red</a:t>
                  </a:r>
                </a:p>
              </p:txBody>
            </p:sp>
          </mc:Choice>
          <mc:Fallback xmlns="">
            <p:sp>
              <p:nvSpPr>
                <p:cNvPr id="310" name="TextBox 309">
                  <a:extLst>
                    <a:ext uri="{FF2B5EF4-FFF2-40B4-BE49-F238E27FC236}">
                      <a16:creationId xmlns:a16="http://schemas.microsoft.com/office/drawing/2014/main" id="{7B28B8E1-E408-44F1-2B33-DA3836A919DD}"/>
                    </a:ext>
                  </a:extLst>
                </p:cNvPr>
                <p:cNvSpPr txBox="1">
                  <a:spLocks noRot="1" noChangeAspect="1" noMove="1" noResize="1" noEditPoints="1" noAdjustHandles="1" noChangeArrowheads="1" noChangeShapeType="1" noTextEdit="1"/>
                </p:cNvSpPr>
                <p:nvPr/>
              </p:nvSpPr>
              <p:spPr>
                <a:xfrm>
                  <a:off x="5107741" y="4481857"/>
                  <a:ext cx="1309205" cy="338554"/>
                </a:xfrm>
                <a:prstGeom prst="rect">
                  <a:avLst/>
                </a:prstGeom>
                <a:blipFill>
                  <a:blip r:embed="rId7"/>
                  <a:stretch>
                    <a:fillRect t="-3571" r="-1942" b="-21429"/>
                  </a:stretch>
                </a:blipFill>
              </p:spPr>
              <p:txBody>
                <a:bodyPr/>
                <a:lstStyle/>
                <a:p>
                  <a:r>
                    <a:rPr lang="en-US">
                      <a:noFill/>
                    </a:rPr>
                    <a:t> </a:t>
                  </a:r>
                </a:p>
              </p:txBody>
            </p:sp>
          </mc:Fallback>
        </mc:AlternateContent>
      </p:grpSp>
      <p:grpSp>
        <p:nvGrpSpPr>
          <p:cNvPr id="365" name="Group 364">
            <a:extLst>
              <a:ext uri="{FF2B5EF4-FFF2-40B4-BE49-F238E27FC236}">
                <a16:creationId xmlns:a16="http://schemas.microsoft.com/office/drawing/2014/main" id="{5AC04209-4DC5-D4B4-7DB8-149F3FC6180B}"/>
              </a:ext>
            </a:extLst>
          </p:cNvPr>
          <p:cNvGrpSpPr/>
          <p:nvPr/>
        </p:nvGrpSpPr>
        <p:grpSpPr>
          <a:xfrm>
            <a:off x="2775036" y="2866339"/>
            <a:ext cx="1889190" cy="1970740"/>
            <a:chOff x="2775036" y="2866339"/>
            <a:chExt cx="1889190" cy="1970740"/>
          </a:xfrm>
        </p:grpSpPr>
        <p:sp>
          <p:nvSpPr>
            <p:cNvPr id="245" name="Rounded Rectangle 244">
              <a:extLst>
                <a:ext uri="{FF2B5EF4-FFF2-40B4-BE49-F238E27FC236}">
                  <a16:creationId xmlns:a16="http://schemas.microsoft.com/office/drawing/2014/main" id="{BD38B2EB-CD7F-9F96-D1A7-51008BE15FC8}"/>
                </a:ext>
              </a:extLst>
            </p:cNvPr>
            <p:cNvSpPr/>
            <p:nvPr/>
          </p:nvSpPr>
          <p:spPr>
            <a:xfrm>
              <a:off x="2775036" y="2866339"/>
              <a:ext cx="1889190" cy="1970740"/>
            </a:xfrm>
            <a:prstGeom prst="roundRect">
              <a:avLst>
                <a:gd name="adj" fmla="val 8523"/>
              </a:avLst>
            </a:prstGeom>
            <a:ln>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accent4">
                    <a:lumMod val="75000"/>
                  </a:schemeClr>
                </a:solidFill>
              </a:endParaRPr>
            </a:p>
          </p:txBody>
        </p:sp>
        <p:grpSp>
          <p:nvGrpSpPr>
            <p:cNvPr id="344" name="Group 343">
              <a:extLst>
                <a:ext uri="{FF2B5EF4-FFF2-40B4-BE49-F238E27FC236}">
                  <a16:creationId xmlns:a16="http://schemas.microsoft.com/office/drawing/2014/main" id="{24692DFE-612E-4882-DD07-8DC238A80B35}"/>
                </a:ext>
              </a:extLst>
            </p:cNvPr>
            <p:cNvGrpSpPr/>
            <p:nvPr/>
          </p:nvGrpSpPr>
          <p:grpSpPr>
            <a:xfrm>
              <a:off x="3087650" y="3313664"/>
              <a:ext cx="1278633" cy="1079738"/>
              <a:chOff x="3666748" y="3366940"/>
              <a:chExt cx="1278633" cy="1079738"/>
            </a:xfrm>
            <a:solidFill>
              <a:schemeClr val="accent4"/>
            </a:solidFill>
          </p:grpSpPr>
          <p:sp>
            <p:nvSpPr>
              <p:cNvPr id="127" name="Straight Connector 523">
                <a:extLst>
                  <a:ext uri="{FF2B5EF4-FFF2-40B4-BE49-F238E27FC236}">
                    <a16:creationId xmlns:a16="http://schemas.microsoft.com/office/drawing/2014/main" id="{AB3D23DB-1782-F506-4DE5-53F0F8817CF1}"/>
                  </a:ext>
                </a:extLst>
              </p:cNvPr>
              <p:cNvSpPr/>
              <p:nvPr/>
            </p:nvSpPr>
            <p:spPr>
              <a:xfrm flipH="1">
                <a:off x="4270058" y="3775074"/>
                <a:ext cx="228372"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28" name="Straight Connector 524">
                <a:extLst>
                  <a:ext uri="{FF2B5EF4-FFF2-40B4-BE49-F238E27FC236}">
                    <a16:creationId xmlns:a16="http://schemas.microsoft.com/office/drawing/2014/main" id="{9482DF19-CB66-AC27-517C-76729509F061}"/>
                  </a:ext>
                </a:extLst>
              </p:cNvPr>
              <p:cNvSpPr/>
              <p:nvPr/>
            </p:nvSpPr>
            <p:spPr>
              <a:xfrm flipH="1" flipV="1">
                <a:off x="3692598" y="3775074"/>
                <a:ext cx="509553"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29" name="Straight Connector 540">
                <a:extLst>
                  <a:ext uri="{FF2B5EF4-FFF2-40B4-BE49-F238E27FC236}">
                    <a16:creationId xmlns:a16="http://schemas.microsoft.com/office/drawing/2014/main" id="{F1319146-1BCC-4643-59A0-96AD4F739189}"/>
                  </a:ext>
                </a:extLst>
              </p:cNvPr>
              <p:cNvSpPr/>
              <p:nvPr/>
            </p:nvSpPr>
            <p:spPr>
              <a:xfrm flipH="1">
                <a:off x="4271340" y="4076128"/>
                <a:ext cx="231736"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30" name="Straight Connector 541">
                <a:extLst>
                  <a:ext uri="{FF2B5EF4-FFF2-40B4-BE49-F238E27FC236}">
                    <a16:creationId xmlns:a16="http://schemas.microsoft.com/office/drawing/2014/main" id="{0CC39D6F-AF38-2303-CFC9-79C899EC6E24}"/>
                  </a:ext>
                </a:extLst>
              </p:cNvPr>
              <p:cNvSpPr/>
              <p:nvPr/>
            </p:nvSpPr>
            <p:spPr>
              <a:xfrm flipH="1">
                <a:off x="3692598" y="4076128"/>
                <a:ext cx="509553"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31" name="Straight Connector 553">
                <a:extLst>
                  <a:ext uri="{FF2B5EF4-FFF2-40B4-BE49-F238E27FC236}">
                    <a16:creationId xmlns:a16="http://schemas.microsoft.com/office/drawing/2014/main" id="{3FEE3D11-6BA8-6DC5-DDB8-CF2D171565AE}"/>
                  </a:ext>
                </a:extLst>
              </p:cNvPr>
              <p:cNvSpPr/>
              <p:nvPr/>
            </p:nvSpPr>
            <p:spPr>
              <a:xfrm flipH="1">
                <a:off x="4268683" y="4377989"/>
                <a:ext cx="231121"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33" name="Straight Connector 565">
                <a:extLst>
                  <a:ext uri="{FF2B5EF4-FFF2-40B4-BE49-F238E27FC236}">
                    <a16:creationId xmlns:a16="http://schemas.microsoft.com/office/drawing/2014/main" id="{0995EC61-C657-BBC6-5F07-15F3A35F5518}"/>
                  </a:ext>
                </a:extLst>
              </p:cNvPr>
              <p:cNvSpPr/>
              <p:nvPr/>
            </p:nvSpPr>
            <p:spPr>
              <a:xfrm flipV="1">
                <a:off x="4271340" y="3473990"/>
                <a:ext cx="230352" cy="60452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34" name="Straight Connector 566">
                <a:extLst>
                  <a:ext uri="{FF2B5EF4-FFF2-40B4-BE49-F238E27FC236}">
                    <a16:creationId xmlns:a16="http://schemas.microsoft.com/office/drawing/2014/main" id="{C7099098-5910-3F4D-5BA7-19FB3AF1B234}"/>
                  </a:ext>
                </a:extLst>
              </p:cNvPr>
              <p:cNvSpPr/>
              <p:nvPr/>
            </p:nvSpPr>
            <p:spPr>
              <a:xfrm flipV="1">
                <a:off x="4272649" y="3776126"/>
                <a:ext cx="227332" cy="602242"/>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35" name="Straight Connector 567">
                <a:extLst>
                  <a:ext uri="{FF2B5EF4-FFF2-40B4-BE49-F238E27FC236}">
                    <a16:creationId xmlns:a16="http://schemas.microsoft.com/office/drawing/2014/main" id="{869D7C95-E429-757A-4F5B-6D32FEB62D10}"/>
                  </a:ext>
                </a:extLst>
              </p:cNvPr>
              <p:cNvSpPr/>
              <p:nvPr/>
            </p:nvSpPr>
            <p:spPr>
              <a:xfrm flipV="1">
                <a:off x="3829965" y="3475194"/>
                <a:ext cx="372185" cy="300394"/>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36" name="Straight Connector 568">
                <a:extLst>
                  <a:ext uri="{FF2B5EF4-FFF2-40B4-BE49-F238E27FC236}">
                    <a16:creationId xmlns:a16="http://schemas.microsoft.com/office/drawing/2014/main" id="{14EE652A-A335-CEE6-D8C4-2853AE89CBF4}"/>
                  </a:ext>
                </a:extLst>
              </p:cNvPr>
              <p:cNvSpPr/>
              <p:nvPr/>
            </p:nvSpPr>
            <p:spPr>
              <a:xfrm flipV="1">
                <a:off x="3795769" y="3474020"/>
                <a:ext cx="406382" cy="601005"/>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37" name="Straight Connector 569">
                <a:extLst>
                  <a:ext uri="{FF2B5EF4-FFF2-40B4-BE49-F238E27FC236}">
                    <a16:creationId xmlns:a16="http://schemas.microsoft.com/office/drawing/2014/main" id="{E78C50E2-72AF-1432-AB09-5C8511C61AB5}"/>
                  </a:ext>
                </a:extLst>
              </p:cNvPr>
              <p:cNvSpPr/>
              <p:nvPr/>
            </p:nvSpPr>
            <p:spPr>
              <a:xfrm flipV="1">
                <a:off x="3804114" y="3775042"/>
                <a:ext cx="398036" cy="301053"/>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44" name="Straight Connector 580">
                <a:extLst>
                  <a:ext uri="{FF2B5EF4-FFF2-40B4-BE49-F238E27FC236}">
                    <a16:creationId xmlns:a16="http://schemas.microsoft.com/office/drawing/2014/main" id="{2E3F420F-8618-BD30-140C-440885EC479D}"/>
                  </a:ext>
                </a:extLst>
              </p:cNvPr>
              <p:cNvSpPr/>
              <p:nvPr/>
            </p:nvSpPr>
            <p:spPr>
              <a:xfrm flipH="1" flipV="1">
                <a:off x="3837178" y="3775587"/>
                <a:ext cx="364194" cy="299977"/>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45" name="Straight Connector 581">
                <a:extLst>
                  <a:ext uri="{FF2B5EF4-FFF2-40B4-BE49-F238E27FC236}">
                    <a16:creationId xmlns:a16="http://schemas.microsoft.com/office/drawing/2014/main" id="{DFD7C333-F7D1-C0E4-6CA9-8C954A78D1B1}"/>
                  </a:ext>
                </a:extLst>
              </p:cNvPr>
              <p:cNvSpPr/>
              <p:nvPr/>
            </p:nvSpPr>
            <p:spPr>
              <a:xfrm flipH="1" flipV="1">
                <a:off x="3795769" y="4076095"/>
                <a:ext cx="406381" cy="301087"/>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46" name="Straight Connector 582">
                <a:extLst>
                  <a:ext uri="{FF2B5EF4-FFF2-40B4-BE49-F238E27FC236}">
                    <a16:creationId xmlns:a16="http://schemas.microsoft.com/office/drawing/2014/main" id="{78B22EE8-C8C6-C494-3527-D3134157EF55}"/>
                  </a:ext>
                </a:extLst>
              </p:cNvPr>
              <p:cNvSpPr/>
              <p:nvPr/>
            </p:nvSpPr>
            <p:spPr>
              <a:xfrm flipH="1" flipV="1">
                <a:off x="3833551" y="3775584"/>
                <a:ext cx="368600" cy="60258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47" name="Straight Connector 583">
                <a:extLst>
                  <a:ext uri="{FF2B5EF4-FFF2-40B4-BE49-F238E27FC236}">
                    <a16:creationId xmlns:a16="http://schemas.microsoft.com/office/drawing/2014/main" id="{5C23D4E9-8001-6267-E647-F31A848A66B1}"/>
                  </a:ext>
                </a:extLst>
              </p:cNvPr>
              <p:cNvSpPr/>
              <p:nvPr/>
            </p:nvSpPr>
            <p:spPr>
              <a:xfrm flipV="1">
                <a:off x="4272650" y="3474316"/>
                <a:ext cx="227434" cy="300435"/>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48" name="Straight Connector 584">
                <a:extLst>
                  <a:ext uri="{FF2B5EF4-FFF2-40B4-BE49-F238E27FC236}">
                    <a16:creationId xmlns:a16="http://schemas.microsoft.com/office/drawing/2014/main" id="{1664F553-86BE-C02A-F6C0-D5B01080E0BB}"/>
                  </a:ext>
                </a:extLst>
              </p:cNvPr>
              <p:cNvSpPr/>
              <p:nvPr/>
            </p:nvSpPr>
            <p:spPr>
              <a:xfrm flipV="1">
                <a:off x="4271340" y="3473990"/>
                <a:ext cx="231736" cy="90319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49" name="Straight Connector 585">
                <a:extLst>
                  <a:ext uri="{FF2B5EF4-FFF2-40B4-BE49-F238E27FC236}">
                    <a16:creationId xmlns:a16="http://schemas.microsoft.com/office/drawing/2014/main" id="{B215F702-9CEA-5F6C-E59C-506C1C6825C6}"/>
                  </a:ext>
                </a:extLst>
              </p:cNvPr>
              <p:cNvSpPr/>
              <p:nvPr/>
            </p:nvSpPr>
            <p:spPr>
              <a:xfrm>
                <a:off x="4272567" y="3475194"/>
                <a:ext cx="226531" cy="298678"/>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50" name="Straight Connector 586">
                <a:extLst>
                  <a:ext uri="{FF2B5EF4-FFF2-40B4-BE49-F238E27FC236}">
                    <a16:creationId xmlns:a16="http://schemas.microsoft.com/office/drawing/2014/main" id="{28EEBBAA-3E2A-6B16-D9C0-EF5F0259ABE2}"/>
                  </a:ext>
                </a:extLst>
              </p:cNvPr>
              <p:cNvSpPr/>
              <p:nvPr/>
            </p:nvSpPr>
            <p:spPr>
              <a:xfrm flipV="1">
                <a:off x="4271340" y="3775369"/>
                <a:ext cx="227186" cy="300433"/>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51" name="Straight Connector 587">
                <a:extLst>
                  <a:ext uri="{FF2B5EF4-FFF2-40B4-BE49-F238E27FC236}">
                    <a16:creationId xmlns:a16="http://schemas.microsoft.com/office/drawing/2014/main" id="{94236E31-A5D4-71AC-76EB-652DB905907F}"/>
                  </a:ext>
                </a:extLst>
              </p:cNvPr>
              <p:cNvSpPr/>
              <p:nvPr/>
            </p:nvSpPr>
            <p:spPr>
              <a:xfrm>
                <a:off x="4272647" y="3474020"/>
                <a:ext cx="227334" cy="602243"/>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52" name="Straight Connector 588">
                <a:extLst>
                  <a:ext uri="{FF2B5EF4-FFF2-40B4-BE49-F238E27FC236}">
                    <a16:creationId xmlns:a16="http://schemas.microsoft.com/office/drawing/2014/main" id="{6DB4AF9D-28E5-8A0C-EA7A-EFEAEE64FDD8}"/>
                  </a:ext>
                </a:extLst>
              </p:cNvPr>
              <p:cNvSpPr/>
              <p:nvPr/>
            </p:nvSpPr>
            <p:spPr>
              <a:xfrm>
                <a:off x="4272667" y="3471025"/>
                <a:ext cx="227289" cy="907426"/>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53" name="Straight Connector 589">
                <a:extLst>
                  <a:ext uri="{FF2B5EF4-FFF2-40B4-BE49-F238E27FC236}">
                    <a16:creationId xmlns:a16="http://schemas.microsoft.com/office/drawing/2014/main" id="{116C84F4-3557-8B93-6251-F587CB99E3BA}"/>
                  </a:ext>
                </a:extLst>
              </p:cNvPr>
              <p:cNvSpPr/>
              <p:nvPr/>
            </p:nvSpPr>
            <p:spPr>
              <a:xfrm>
                <a:off x="4271909" y="3775042"/>
                <a:ext cx="227188" cy="301086"/>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54" name="Straight Connector 590">
                <a:extLst>
                  <a:ext uri="{FF2B5EF4-FFF2-40B4-BE49-F238E27FC236}">
                    <a16:creationId xmlns:a16="http://schemas.microsoft.com/office/drawing/2014/main" id="{6D2D3211-45EE-6BFB-34D2-A9B75376292B}"/>
                  </a:ext>
                </a:extLst>
              </p:cNvPr>
              <p:cNvSpPr/>
              <p:nvPr/>
            </p:nvSpPr>
            <p:spPr>
              <a:xfrm>
                <a:off x="4271307" y="3774019"/>
                <a:ext cx="228672" cy="604352"/>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55" name="Straight Connector 591">
                <a:extLst>
                  <a:ext uri="{FF2B5EF4-FFF2-40B4-BE49-F238E27FC236}">
                    <a16:creationId xmlns:a16="http://schemas.microsoft.com/office/drawing/2014/main" id="{3ACDF030-47D2-1819-45F6-595D66408FFF}"/>
                  </a:ext>
                </a:extLst>
              </p:cNvPr>
              <p:cNvSpPr/>
              <p:nvPr/>
            </p:nvSpPr>
            <p:spPr>
              <a:xfrm>
                <a:off x="4272525" y="4076652"/>
                <a:ext cx="227557" cy="301533"/>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56" name="Straight Connector 592">
                <a:extLst>
                  <a:ext uri="{FF2B5EF4-FFF2-40B4-BE49-F238E27FC236}">
                    <a16:creationId xmlns:a16="http://schemas.microsoft.com/office/drawing/2014/main" id="{54776AE4-4475-7765-3C04-9B5A99053593}"/>
                  </a:ext>
                </a:extLst>
              </p:cNvPr>
              <p:cNvSpPr/>
              <p:nvPr/>
            </p:nvSpPr>
            <p:spPr>
              <a:xfrm flipH="1">
                <a:off x="4269063" y="4075128"/>
                <a:ext cx="231022" cy="303054"/>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72" name="Straight Connector 523">
                <a:extLst>
                  <a:ext uri="{FF2B5EF4-FFF2-40B4-BE49-F238E27FC236}">
                    <a16:creationId xmlns:a16="http://schemas.microsoft.com/office/drawing/2014/main" id="{3AF5A113-423B-5D28-2787-329212A239A5}"/>
                  </a:ext>
                </a:extLst>
              </p:cNvPr>
              <p:cNvSpPr/>
              <p:nvPr/>
            </p:nvSpPr>
            <p:spPr>
              <a:xfrm flipH="1">
                <a:off x="4570058" y="3774972"/>
                <a:ext cx="228372"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73" name="Straight Connector 540">
                <a:extLst>
                  <a:ext uri="{FF2B5EF4-FFF2-40B4-BE49-F238E27FC236}">
                    <a16:creationId xmlns:a16="http://schemas.microsoft.com/office/drawing/2014/main" id="{EA75FEA3-A0FC-C348-A024-ABEA6D4EC74D}"/>
                  </a:ext>
                </a:extLst>
              </p:cNvPr>
              <p:cNvSpPr/>
              <p:nvPr/>
            </p:nvSpPr>
            <p:spPr>
              <a:xfrm flipH="1">
                <a:off x="4571339" y="4076026"/>
                <a:ext cx="231737"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76" name="Straight Connector 566">
                <a:extLst>
                  <a:ext uri="{FF2B5EF4-FFF2-40B4-BE49-F238E27FC236}">
                    <a16:creationId xmlns:a16="http://schemas.microsoft.com/office/drawing/2014/main" id="{05C4F692-9DDE-82F3-FD4D-D478B1A088E7}"/>
                  </a:ext>
                </a:extLst>
              </p:cNvPr>
              <p:cNvSpPr/>
              <p:nvPr/>
            </p:nvSpPr>
            <p:spPr>
              <a:xfrm flipV="1">
                <a:off x="4572649" y="3776024"/>
                <a:ext cx="227332" cy="602242"/>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79" name="Straight Connector 585">
                <a:extLst>
                  <a:ext uri="{FF2B5EF4-FFF2-40B4-BE49-F238E27FC236}">
                    <a16:creationId xmlns:a16="http://schemas.microsoft.com/office/drawing/2014/main" id="{3AD480DE-07E9-DCF1-3F6D-944586534DB2}"/>
                  </a:ext>
                </a:extLst>
              </p:cNvPr>
              <p:cNvSpPr/>
              <p:nvPr/>
            </p:nvSpPr>
            <p:spPr>
              <a:xfrm>
                <a:off x="4572566" y="3475092"/>
                <a:ext cx="226531" cy="298678"/>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0" name="Straight Connector 586">
                <a:extLst>
                  <a:ext uri="{FF2B5EF4-FFF2-40B4-BE49-F238E27FC236}">
                    <a16:creationId xmlns:a16="http://schemas.microsoft.com/office/drawing/2014/main" id="{9B6846EA-F262-2DA6-DCBF-41EDF7CD183C}"/>
                  </a:ext>
                </a:extLst>
              </p:cNvPr>
              <p:cNvSpPr/>
              <p:nvPr/>
            </p:nvSpPr>
            <p:spPr>
              <a:xfrm flipV="1">
                <a:off x="4571339" y="3775267"/>
                <a:ext cx="227186" cy="300434"/>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1" name="Straight Connector 587">
                <a:extLst>
                  <a:ext uri="{FF2B5EF4-FFF2-40B4-BE49-F238E27FC236}">
                    <a16:creationId xmlns:a16="http://schemas.microsoft.com/office/drawing/2014/main" id="{26A0A23A-E15B-64DC-0A07-F93224118A27}"/>
                  </a:ext>
                </a:extLst>
              </p:cNvPr>
              <p:cNvSpPr/>
              <p:nvPr/>
            </p:nvSpPr>
            <p:spPr>
              <a:xfrm>
                <a:off x="4572647" y="3473918"/>
                <a:ext cx="227333" cy="602244"/>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3" name="Straight Connector 589">
                <a:extLst>
                  <a:ext uri="{FF2B5EF4-FFF2-40B4-BE49-F238E27FC236}">
                    <a16:creationId xmlns:a16="http://schemas.microsoft.com/office/drawing/2014/main" id="{66B7EA4E-073D-51F4-D06F-5DA211EB9B91}"/>
                  </a:ext>
                </a:extLst>
              </p:cNvPr>
              <p:cNvSpPr/>
              <p:nvPr/>
            </p:nvSpPr>
            <p:spPr>
              <a:xfrm>
                <a:off x="4571908" y="3774941"/>
                <a:ext cx="227189" cy="301085"/>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6" name="Straight Connector 592">
                <a:extLst>
                  <a:ext uri="{FF2B5EF4-FFF2-40B4-BE49-F238E27FC236}">
                    <a16:creationId xmlns:a16="http://schemas.microsoft.com/office/drawing/2014/main" id="{25C85012-E8EC-0594-A42A-F32DF1125EEC}"/>
                  </a:ext>
                </a:extLst>
              </p:cNvPr>
              <p:cNvSpPr/>
              <p:nvPr/>
            </p:nvSpPr>
            <p:spPr>
              <a:xfrm flipH="1">
                <a:off x="4569062" y="4075026"/>
                <a:ext cx="231023" cy="303054"/>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8" name="Oval 509">
                <a:extLst>
                  <a:ext uri="{FF2B5EF4-FFF2-40B4-BE49-F238E27FC236}">
                    <a16:creationId xmlns:a16="http://schemas.microsoft.com/office/drawing/2014/main" id="{AC4550EE-B6D6-08F8-4FF3-17EE118C8BCC}"/>
                  </a:ext>
                </a:extLst>
              </p:cNvPr>
              <p:cNvSpPr/>
              <p:nvPr/>
            </p:nvSpPr>
            <p:spPr>
              <a:xfrm flipH="1">
                <a:off x="4738899" y="3673009"/>
                <a:ext cx="206482" cy="206482"/>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190" name="Oval 532">
                <a:extLst>
                  <a:ext uri="{FF2B5EF4-FFF2-40B4-BE49-F238E27FC236}">
                    <a16:creationId xmlns:a16="http://schemas.microsoft.com/office/drawing/2014/main" id="{D7FA9218-4E23-0C24-29E7-417A63CB9422}"/>
                  </a:ext>
                </a:extLst>
              </p:cNvPr>
              <p:cNvSpPr/>
              <p:nvPr/>
            </p:nvSpPr>
            <p:spPr>
              <a:xfrm flipH="1">
                <a:off x="4785080" y="4019068"/>
                <a:ext cx="114120" cy="114120"/>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191" name="Oval 503">
                <a:extLst>
                  <a:ext uri="{FF2B5EF4-FFF2-40B4-BE49-F238E27FC236}">
                    <a16:creationId xmlns:a16="http://schemas.microsoft.com/office/drawing/2014/main" id="{A232F3AB-A35B-7BDC-E07B-F1818230A2AB}"/>
                  </a:ext>
                </a:extLst>
              </p:cNvPr>
              <p:cNvSpPr/>
              <p:nvPr/>
            </p:nvSpPr>
            <p:spPr>
              <a:xfrm flipH="1">
                <a:off x="4467805" y="3408334"/>
                <a:ext cx="132975" cy="132975"/>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92" name="Oval 510">
                <a:extLst>
                  <a:ext uri="{FF2B5EF4-FFF2-40B4-BE49-F238E27FC236}">
                    <a16:creationId xmlns:a16="http://schemas.microsoft.com/office/drawing/2014/main" id="{34A78687-3BD2-30CE-27BE-BBA8DAEDEB2E}"/>
                  </a:ext>
                </a:extLst>
              </p:cNvPr>
              <p:cNvSpPr/>
              <p:nvPr/>
            </p:nvSpPr>
            <p:spPr>
              <a:xfrm flipH="1">
                <a:off x="4471406" y="3713363"/>
                <a:ext cx="125774" cy="125775"/>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93" name="Oval 533">
                <a:extLst>
                  <a:ext uri="{FF2B5EF4-FFF2-40B4-BE49-F238E27FC236}">
                    <a16:creationId xmlns:a16="http://schemas.microsoft.com/office/drawing/2014/main" id="{5E53C69E-9422-2E87-232F-15F998D1B917}"/>
                  </a:ext>
                </a:extLst>
              </p:cNvPr>
              <p:cNvSpPr/>
              <p:nvPr/>
            </p:nvSpPr>
            <p:spPr>
              <a:xfrm flipH="1">
                <a:off x="4450674" y="3995382"/>
                <a:ext cx="161491" cy="161492"/>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94" name="Oval 546">
                <a:extLst>
                  <a:ext uri="{FF2B5EF4-FFF2-40B4-BE49-F238E27FC236}">
                    <a16:creationId xmlns:a16="http://schemas.microsoft.com/office/drawing/2014/main" id="{FA5D7870-BD19-EDDA-9B16-C0AD94A7554F}"/>
                  </a:ext>
                </a:extLst>
              </p:cNvPr>
              <p:cNvSpPr/>
              <p:nvPr/>
            </p:nvSpPr>
            <p:spPr>
              <a:xfrm flipH="1">
                <a:off x="4486879" y="4328935"/>
                <a:ext cx="94827" cy="94827"/>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95" name="Oval 547">
                <a:extLst>
                  <a:ext uri="{FF2B5EF4-FFF2-40B4-BE49-F238E27FC236}">
                    <a16:creationId xmlns:a16="http://schemas.microsoft.com/office/drawing/2014/main" id="{3FECFAE2-98E3-DA17-6E6C-2F6A68BCB3A3}"/>
                  </a:ext>
                </a:extLst>
              </p:cNvPr>
              <p:cNvSpPr/>
              <p:nvPr/>
            </p:nvSpPr>
            <p:spPr>
              <a:xfrm flipH="1">
                <a:off x="4153022" y="4291573"/>
                <a:ext cx="155104" cy="155105"/>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96" name="Oval 504">
                <a:extLst>
                  <a:ext uri="{FF2B5EF4-FFF2-40B4-BE49-F238E27FC236}">
                    <a16:creationId xmlns:a16="http://schemas.microsoft.com/office/drawing/2014/main" id="{73A35A3F-13B2-A738-0064-18D7B11BA158}"/>
                  </a:ext>
                </a:extLst>
              </p:cNvPr>
              <p:cNvSpPr/>
              <p:nvPr/>
            </p:nvSpPr>
            <p:spPr>
              <a:xfrm flipH="1">
                <a:off x="4122692" y="3366940"/>
                <a:ext cx="215764" cy="215765"/>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97" name="Oval 511">
                <a:extLst>
                  <a:ext uri="{FF2B5EF4-FFF2-40B4-BE49-F238E27FC236}">
                    <a16:creationId xmlns:a16="http://schemas.microsoft.com/office/drawing/2014/main" id="{B5C977AA-AA10-5512-B1B4-6A1E612B6D5A}"/>
                  </a:ext>
                </a:extLst>
              </p:cNvPr>
              <p:cNvSpPr/>
              <p:nvPr/>
            </p:nvSpPr>
            <p:spPr>
              <a:xfrm flipH="1">
                <a:off x="4183080" y="3728996"/>
                <a:ext cx="94827" cy="94827"/>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98" name="Oval 534">
                <a:extLst>
                  <a:ext uri="{FF2B5EF4-FFF2-40B4-BE49-F238E27FC236}">
                    <a16:creationId xmlns:a16="http://schemas.microsoft.com/office/drawing/2014/main" id="{8D817A79-E2E5-D266-61F5-49EC8A3274CF}"/>
                  </a:ext>
                </a:extLst>
              </p:cNvPr>
              <p:cNvSpPr/>
              <p:nvPr/>
            </p:nvSpPr>
            <p:spPr>
              <a:xfrm flipH="1">
                <a:off x="4157844" y="4010493"/>
                <a:ext cx="131269" cy="131270"/>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200" name="Oval 512">
                <a:extLst>
                  <a:ext uri="{FF2B5EF4-FFF2-40B4-BE49-F238E27FC236}">
                    <a16:creationId xmlns:a16="http://schemas.microsoft.com/office/drawing/2014/main" id="{AC60E8AE-2D03-E951-9375-254BDA3F18FD}"/>
                  </a:ext>
                </a:extLst>
              </p:cNvPr>
              <p:cNvSpPr/>
              <p:nvPr/>
            </p:nvSpPr>
            <p:spPr>
              <a:xfrm flipH="1">
                <a:off x="3666748" y="3693466"/>
                <a:ext cx="163218" cy="163217"/>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201" name="Oval 535">
                <a:extLst>
                  <a:ext uri="{FF2B5EF4-FFF2-40B4-BE49-F238E27FC236}">
                    <a16:creationId xmlns:a16="http://schemas.microsoft.com/office/drawing/2014/main" id="{B9F587EC-1678-23BA-A69C-6586589A4B6A}"/>
                  </a:ext>
                </a:extLst>
              </p:cNvPr>
              <p:cNvSpPr/>
              <p:nvPr/>
            </p:nvSpPr>
            <p:spPr>
              <a:xfrm flipH="1">
                <a:off x="3700943" y="4028714"/>
                <a:ext cx="94827" cy="94827"/>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grpSp>
        <p:sp>
          <p:nvSpPr>
            <p:cNvPr id="248" name="TextBox 247">
              <a:extLst>
                <a:ext uri="{FF2B5EF4-FFF2-40B4-BE49-F238E27FC236}">
                  <a16:creationId xmlns:a16="http://schemas.microsoft.com/office/drawing/2014/main" id="{A0484B8A-25FB-9C48-E851-AEAF58D9B7DE}"/>
                </a:ext>
              </a:extLst>
            </p:cNvPr>
            <p:cNvSpPr txBox="1"/>
            <p:nvPr/>
          </p:nvSpPr>
          <p:spPr>
            <a:xfrm>
              <a:off x="2982519" y="2910397"/>
              <a:ext cx="1536415" cy="338554"/>
            </a:xfrm>
            <a:prstGeom prst="rect">
              <a:avLst/>
            </a:prstGeom>
            <a:noFill/>
          </p:spPr>
          <p:txBody>
            <a:bodyPr wrap="square" rtlCol="0">
              <a:spAutoFit/>
            </a:bodyPr>
            <a:lstStyle/>
            <a:p>
              <a:pPr algn="ctr"/>
              <a:r>
                <a:rPr lang="en-US" sz="1600" dirty="0">
                  <a:solidFill>
                    <a:schemeClr val="accent4">
                      <a:lumMod val="75000"/>
                    </a:schemeClr>
                  </a:solidFill>
                </a:rPr>
                <a:t>LLM to Train</a:t>
              </a:r>
            </a:p>
          </p:txBody>
        </p:sp>
        <mc:AlternateContent xmlns:mc="http://schemas.openxmlformats.org/markup-compatibility/2006" xmlns:a14="http://schemas.microsoft.com/office/drawing/2010/main">
          <mc:Choice Requires="a14">
            <p:sp>
              <p:nvSpPr>
                <p:cNvPr id="311" name="TextBox 310">
                  <a:extLst>
                    <a:ext uri="{FF2B5EF4-FFF2-40B4-BE49-F238E27FC236}">
                      <a16:creationId xmlns:a16="http://schemas.microsoft.com/office/drawing/2014/main" id="{7539B80D-8B54-031E-FD56-B6CEE936A092}"/>
                    </a:ext>
                  </a:extLst>
                </p:cNvPr>
                <p:cNvSpPr txBox="1"/>
                <p:nvPr/>
              </p:nvSpPr>
              <p:spPr>
                <a:xfrm>
                  <a:off x="3020985" y="4495782"/>
                  <a:ext cx="1619098" cy="338554"/>
                </a:xfrm>
                <a:prstGeom prst="rect">
                  <a:avLst/>
                </a:prstGeom>
                <a:noFill/>
              </p:spPr>
              <p:txBody>
                <a:bodyPr wrap="none" rtlCol="0">
                  <a:spAutoFit/>
                </a:bodyPr>
                <a:lstStyle/>
                <a:p>
                  <a14:m>
                    <m:oMath xmlns:m="http://schemas.openxmlformats.org/officeDocument/2006/math">
                      <m:r>
                        <a:rPr lang="en-US" sz="1600" i="1" dirty="0" smtClean="0">
                          <a:solidFill>
                            <a:schemeClr val="accent4">
                              <a:lumMod val="75000"/>
                            </a:schemeClr>
                          </a:solidFill>
                          <a:latin typeface="Cambria Math" panose="02040503050406030204" pitchFamily="18" charset="0"/>
                        </a:rPr>
                        <m:t>𝑦</m:t>
                      </m:r>
                    </m:oMath>
                  </a14:m>
                  <a:r>
                    <a:rPr lang="en-US" sz="1600" dirty="0">
                      <a:solidFill>
                        <a:schemeClr val="accent4">
                          <a:lumMod val="75000"/>
                        </a:schemeClr>
                      </a:solidFill>
                    </a:rPr>
                    <a:t>:  a healthy fruit</a:t>
                  </a:r>
                </a:p>
              </p:txBody>
            </p:sp>
          </mc:Choice>
          <mc:Fallback xmlns="">
            <p:sp>
              <p:nvSpPr>
                <p:cNvPr id="311" name="TextBox 310">
                  <a:extLst>
                    <a:ext uri="{FF2B5EF4-FFF2-40B4-BE49-F238E27FC236}">
                      <a16:creationId xmlns:a16="http://schemas.microsoft.com/office/drawing/2014/main" id="{7539B80D-8B54-031E-FD56-B6CEE936A092}"/>
                    </a:ext>
                  </a:extLst>
                </p:cNvPr>
                <p:cNvSpPr txBox="1">
                  <a:spLocks noRot="1" noChangeAspect="1" noMove="1" noResize="1" noEditPoints="1" noAdjustHandles="1" noChangeArrowheads="1" noChangeShapeType="1" noTextEdit="1"/>
                </p:cNvSpPr>
                <p:nvPr/>
              </p:nvSpPr>
              <p:spPr>
                <a:xfrm>
                  <a:off x="3020985" y="4495782"/>
                  <a:ext cx="1619098" cy="338554"/>
                </a:xfrm>
                <a:prstGeom prst="rect">
                  <a:avLst/>
                </a:prstGeom>
                <a:blipFill>
                  <a:blip r:embed="rId8"/>
                  <a:stretch>
                    <a:fillRect t="-3571" r="-781" b="-21429"/>
                  </a:stretch>
                </a:blipFill>
              </p:spPr>
              <p:txBody>
                <a:bodyPr/>
                <a:lstStyle/>
                <a:p>
                  <a:r>
                    <a:rPr lang="en-US">
                      <a:noFill/>
                    </a:rPr>
                    <a:t> </a:t>
                  </a:r>
                </a:p>
              </p:txBody>
            </p:sp>
          </mc:Fallback>
        </mc:AlternateContent>
      </p:grpSp>
      <p:cxnSp>
        <p:nvCxnSpPr>
          <p:cNvPr id="316" name="Straight Arrow Connector 315">
            <a:extLst>
              <a:ext uri="{FF2B5EF4-FFF2-40B4-BE49-F238E27FC236}">
                <a16:creationId xmlns:a16="http://schemas.microsoft.com/office/drawing/2014/main" id="{18CA116C-BD86-2F25-EE93-B585233DE602}"/>
              </a:ext>
            </a:extLst>
          </p:cNvPr>
          <p:cNvCxnSpPr>
            <a:cxnSpLocks/>
          </p:cNvCxnSpPr>
          <p:nvPr/>
        </p:nvCxnSpPr>
        <p:spPr>
          <a:xfrm>
            <a:off x="4100866" y="4902469"/>
            <a:ext cx="0" cy="657673"/>
          </a:xfrm>
          <a:prstGeom prst="straightConnector1">
            <a:avLst/>
          </a:prstGeom>
          <a:ln w="19050">
            <a:solidFill>
              <a:schemeClr val="accent4"/>
            </a:solidFill>
            <a:headEnd type="none" w="med" len="med"/>
            <a:tailEnd type="arrow" w="med" len="med"/>
          </a:ln>
        </p:spPr>
        <p:style>
          <a:lnRef idx="2">
            <a:schemeClr val="accent5"/>
          </a:lnRef>
          <a:fillRef idx="1">
            <a:schemeClr val="lt1"/>
          </a:fillRef>
          <a:effectRef idx="0">
            <a:schemeClr val="accent5"/>
          </a:effectRef>
          <a:fontRef idx="minor">
            <a:schemeClr val="dk1"/>
          </a:fontRef>
        </p:style>
      </p:cxnSp>
      <p:cxnSp>
        <p:nvCxnSpPr>
          <p:cNvPr id="318" name="Straight Arrow Connector 317">
            <a:extLst>
              <a:ext uri="{FF2B5EF4-FFF2-40B4-BE49-F238E27FC236}">
                <a16:creationId xmlns:a16="http://schemas.microsoft.com/office/drawing/2014/main" id="{3C73DF4F-DC2B-F3D6-13C9-CCC80EE455AE}"/>
              </a:ext>
            </a:extLst>
          </p:cNvPr>
          <p:cNvCxnSpPr>
            <a:cxnSpLocks/>
          </p:cNvCxnSpPr>
          <p:nvPr/>
        </p:nvCxnSpPr>
        <p:spPr>
          <a:xfrm>
            <a:off x="5440679" y="4902469"/>
            <a:ext cx="0" cy="657673"/>
          </a:xfrm>
          <a:prstGeom prst="straightConnector1">
            <a:avLst/>
          </a:prstGeom>
          <a:ln w="19050">
            <a:solidFill>
              <a:schemeClr val="bg1">
                <a:lumMod val="50000"/>
              </a:schemeClr>
            </a:solidFill>
            <a:headEnd type="none" w="med" len="med"/>
            <a:tailEnd type="arrow" w="med" len="med"/>
          </a:ln>
        </p:spPr>
        <p:style>
          <a:lnRef idx="2">
            <a:schemeClr val="accent5"/>
          </a:lnRef>
          <a:fillRef idx="1">
            <a:schemeClr val="lt1"/>
          </a:fillRef>
          <a:effectRef idx="0">
            <a:schemeClr val="accent5"/>
          </a:effectRef>
          <a:fontRef idx="minor">
            <a:schemeClr val="dk1"/>
          </a:fontRef>
        </p:style>
      </p:cxnSp>
      <mc:AlternateContent xmlns:mc="http://schemas.openxmlformats.org/markup-compatibility/2006" xmlns:a14="http://schemas.microsoft.com/office/drawing/2010/main">
        <mc:Choice Requires="a14">
          <p:sp>
            <p:nvSpPr>
              <p:cNvPr id="321" name="TextBox 320">
                <a:extLst>
                  <a:ext uri="{FF2B5EF4-FFF2-40B4-BE49-F238E27FC236}">
                    <a16:creationId xmlns:a16="http://schemas.microsoft.com/office/drawing/2014/main" id="{07EA5B7A-E07A-80F0-7E0B-E74F16580B2B}"/>
                  </a:ext>
                </a:extLst>
              </p:cNvPr>
              <p:cNvSpPr txBox="1"/>
              <p:nvPr/>
            </p:nvSpPr>
            <p:spPr>
              <a:xfrm>
                <a:off x="6235888" y="1011179"/>
                <a:ext cx="5224647" cy="3257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Pre>
                        <m:sPrePr>
                          <m:ctrlPr>
                            <a:rPr lang="en-US" i="1" smtClean="0">
                              <a:latin typeface="Cambria Math" panose="02040503050406030204" pitchFamily="18" charset="0"/>
                            </a:rPr>
                          </m:ctrlPr>
                        </m:sPrePr>
                        <m:sub>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i="1" smtClean="0">
                                  <a:latin typeface="Cambria Math" panose="02040503050406030204" pitchFamily="18" charset="0"/>
                                  <a:ea typeface="Cambria Math" panose="02040503050406030204" pitchFamily="18" charset="0"/>
                                </a:rPr>
                                <m:t>𝜃</m:t>
                              </m:r>
                            </m:sub>
                          </m:sSub>
                        </m:sub>
                        <m:sup>
                          <m:r>
                            <m:rPr>
                              <m:nor/>
                            </m:rPr>
                            <a:rPr lang="en-US" b="0" i="0" smtClean="0">
                              <a:latin typeface="Cambria Math" panose="02040503050406030204" pitchFamily="18" charset="0"/>
                            </a:rPr>
                            <m:t>max</m:t>
                          </m:r>
                          <m:r>
                            <a:rPr lang="en-US" b="0" i="1" smtClean="0">
                              <a:latin typeface="Cambria Math" panose="02040503050406030204" pitchFamily="18" charset="0"/>
                            </a:rPr>
                            <m:t> </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𝔼</m:t>
                              </m:r>
                            </m:e>
                            <m:sub>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𝐷</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ub>
                          </m:sSub>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𝛽</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𝔻</m:t>
                              </m:r>
                            </m:e>
                            <m:sub>
                              <m:r>
                                <m:rPr>
                                  <m:nor/>
                                </m:rPr>
                                <a:rPr lang="en-US">
                                  <a:latin typeface="Cambria Math" panose="02040503050406030204" pitchFamily="18" charset="0"/>
                                  <a:ea typeface="Cambria Math" panose="02040503050406030204" pitchFamily="18" charset="0"/>
                                </a:rPr>
                                <m:t>KL</m:t>
                              </m:r>
                            </m:sub>
                          </m:sSub>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𝑦</m:t>
                                  </m:r>
                                </m:e>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𝑟𝑒𝑓</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𝑦</m:t>
                                  </m:r>
                                </m:e>
                                <m:e>
                                  <m:r>
                                    <a:rPr lang="en-US" i="1">
                                      <a:latin typeface="Cambria Math" panose="02040503050406030204" pitchFamily="18" charset="0"/>
                                      <a:ea typeface="Cambria Math" panose="02040503050406030204" pitchFamily="18" charset="0"/>
                                    </a:rPr>
                                    <m:t>𝑥</m:t>
                                  </m:r>
                                </m:e>
                              </m:d>
                            </m:e>
                          </m:d>
                        </m:e>
                      </m:sPre>
                    </m:oMath>
                  </m:oMathPara>
                </a14:m>
                <a:endParaRPr lang="en-US" sz="1200" dirty="0"/>
              </a:p>
            </p:txBody>
          </p:sp>
        </mc:Choice>
        <mc:Fallback xmlns="">
          <p:sp>
            <p:nvSpPr>
              <p:cNvPr id="321" name="TextBox 320">
                <a:extLst>
                  <a:ext uri="{FF2B5EF4-FFF2-40B4-BE49-F238E27FC236}">
                    <a16:creationId xmlns:a16="http://schemas.microsoft.com/office/drawing/2014/main" id="{07EA5B7A-E07A-80F0-7E0B-E74F16580B2B}"/>
                  </a:ext>
                </a:extLst>
              </p:cNvPr>
              <p:cNvSpPr txBox="1">
                <a:spLocks noRot="1" noChangeAspect="1" noMove="1" noResize="1" noEditPoints="1" noAdjustHandles="1" noChangeArrowheads="1" noChangeShapeType="1" noTextEdit="1"/>
              </p:cNvSpPr>
              <p:nvPr/>
            </p:nvSpPr>
            <p:spPr>
              <a:xfrm>
                <a:off x="6235888" y="1011179"/>
                <a:ext cx="5224647" cy="325730"/>
              </a:xfrm>
              <a:prstGeom prst="rect">
                <a:avLst/>
              </a:prstGeom>
              <a:blipFill>
                <a:blip r:embed="rId9"/>
                <a:stretch>
                  <a:fillRect l="-971" t="-3704" r="-8495" b="-22222"/>
                </a:stretch>
              </a:blipFill>
            </p:spPr>
            <p:txBody>
              <a:bodyPr/>
              <a:lstStyle/>
              <a:p>
                <a:r>
                  <a:rPr lang="en-US">
                    <a:noFill/>
                  </a:rPr>
                  <a:t> </a:t>
                </a:r>
              </a:p>
            </p:txBody>
          </p:sp>
        </mc:Fallback>
      </mc:AlternateContent>
      <p:cxnSp>
        <p:nvCxnSpPr>
          <p:cNvPr id="322" name="Straight Arrow Connector 321">
            <a:extLst>
              <a:ext uri="{FF2B5EF4-FFF2-40B4-BE49-F238E27FC236}">
                <a16:creationId xmlns:a16="http://schemas.microsoft.com/office/drawing/2014/main" id="{73395CC1-AFCB-5438-7765-2B4789DFE947}"/>
              </a:ext>
            </a:extLst>
          </p:cNvPr>
          <p:cNvCxnSpPr>
            <a:cxnSpLocks/>
          </p:cNvCxnSpPr>
          <p:nvPr/>
        </p:nvCxnSpPr>
        <p:spPr>
          <a:xfrm flipH="1">
            <a:off x="2275544" y="4544977"/>
            <a:ext cx="438934" cy="1"/>
          </a:xfrm>
          <a:prstGeom prst="straightConnector1">
            <a:avLst/>
          </a:prstGeom>
          <a:ln w="19050">
            <a:solidFill>
              <a:schemeClr val="accent2">
                <a:lumMod val="75000"/>
              </a:schemeClr>
            </a:solidFill>
            <a:headEnd type="none" w="med" len="med"/>
            <a:tailEnd type="arrow" w="med" len="med"/>
          </a:ln>
        </p:spPr>
        <p:style>
          <a:lnRef idx="2">
            <a:schemeClr val="accent5"/>
          </a:lnRef>
          <a:fillRef idx="1">
            <a:schemeClr val="lt1"/>
          </a:fillRef>
          <a:effectRef idx="0">
            <a:schemeClr val="accent5"/>
          </a:effectRef>
          <a:fontRef idx="minor">
            <a:schemeClr val="dk1"/>
          </a:fontRef>
        </p:style>
      </p:cxnSp>
      <p:cxnSp>
        <p:nvCxnSpPr>
          <p:cNvPr id="327" name="Straight Arrow Connector 326">
            <a:extLst>
              <a:ext uri="{FF2B5EF4-FFF2-40B4-BE49-F238E27FC236}">
                <a16:creationId xmlns:a16="http://schemas.microsoft.com/office/drawing/2014/main" id="{35C1A565-5060-9CE3-77C2-B21B7FD6227D}"/>
              </a:ext>
            </a:extLst>
          </p:cNvPr>
          <p:cNvCxnSpPr>
            <a:cxnSpLocks/>
          </p:cNvCxnSpPr>
          <p:nvPr/>
        </p:nvCxnSpPr>
        <p:spPr>
          <a:xfrm>
            <a:off x="1831511" y="4902469"/>
            <a:ext cx="0" cy="657673"/>
          </a:xfrm>
          <a:prstGeom prst="straightConnector1">
            <a:avLst/>
          </a:prstGeom>
          <a:ln w="19050">
            <a:solidFill>
              <a:schemeClr val="accent2">
                <a:lumMod val="75000"/>
              </a:schemeClr>
            </a:solidFill>
            <a:headEnd type="none" w="med" len="med"/>
            <a:tailEnd type="arrow" w="med" len="med"/>
          </a:ln>
        </p:spPr>
        <p:style>
          <a:lnRef idx="2">
            <a:schemeClr val="accent5"/>
          </a:lnRef>
          <a:fillRef idx="1">
            <a:schemeClr val="lt1"/>
          </a:fillRef>
          <a:effectRef idx="0">
            <a:schemeClr val="accent5"/>
          </a:effectRef>
          <a:fontRef idx="minor">
            <a:schemeClr val="dk1"/>
          </a:fontRef>
        </p:style>
      </p:cxnSp>
      <mc:AlternateContent xmlns:mc="http://schemas.openxmlformats.org/markup-compatibility/2006" xmlns:a14="http://schemas.microsoft.com/office/drawing/2010/main">
        <mc:Choice Requires="a14">
          <p:sp>
            <p:nvSpPr>
              <p:cNvPr id="333" name="Rectangle 332">
                <a:extLst>
                  <a:ext uri="{FF2B5EF4-FFF2-40B4-BE49-F238E27FC236}">
                    <a16:creationId xmlns:a16="http://schemas.microsoft.com/office/drawing/2014/main" id="{BCB22FEE-0EF4-68D6-E68B-E77589EB9C85}"/>
                  </a:ext>
                </a:extLst>
              </p:cNvPr>
              <p:cNvSpPr/>
              <p:nvPr/>
            </p:nvSpPr>
            <p:spPr>
              <a:xfrm>
                <a:off x="7290897" y="3515840"/>
                <a:ext cx="1820724" cy="6230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ea typeface="Cambria Math" panose="02040503050406030204" pitchFamily="18" charset="0"/>
                  </a:rPr>
                  <a:t>PPO Update </a:t>
                </a:r>
              </a:p>
              <a:p>
                <a:pPr algn="ctr"/>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𝜃</m:t>
                    </m:r>
                    <m:r>
                      <a:rPr lang="en-US" b="0" i="0"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n-US" b="0" i="1" smtClean="0">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𝐽</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oMath>
                </a14:m>
                <a:r>
                  <a:rPr lang="en-US" dirty="0"/>
                  <a:t>) </a:t>
                </a:r>
              </a:p>
            </p:txBody>
          </p:sp>
        </mc:Choice>
        <mc:Fallback xmlns="">
          <p:sp>
            <p:nvSpPr>
              <p:cNvPr id="333" name="Rectangle 332">
                <a:extLst>
                  <a:ext uri="{FF2B5EF4-FFF2-40B4-BE49-F238E27FC236}">
                    <a16:creationId xmlns:a16="http://schemas.microsoft.com/office/drawing/2014/main" id="{BCB22FEE-0EF4-68D6-E68B-E77589EB9C85}"/>
                  </a:ext>
                </a:extLst>
              </p:cNvPr>
              <p:cNvSpPr>
                <a:spLocks noRot="1" noChangeAspect="1" noMove="1" noResize="1" noEditPoints="1" noAdjustHandles="1" noChangeArrowheads="1" noChangeShapeType="1" noTextEdit="1"/>
              </p:cNvSpPr>
              <p:nvPr/>
            </p:nvSpPr>
            <p:spPr>
              <a:xfrm>
                <a:off x="7290897" y="3515840"/>
                <a:ext cx="1820724" cy="623023"/>
              </a:xfrm>
              <a:prstGeom prst="rect">
                <a:avLst/>
              </a:prstGeom>
              <a:blipFill>
                <a:blip r:embed="rId10"/>
                <a:stretch>
                  <a:fillRect t="-3922" r="-2740" b="-17647"/>
                </a:stretch>
              </a:blipFill>
            </p:spPr>
            <p:txBody>
              <a:bodyPr/>
              <a:lstStyle/>
              <a:p>
                <a:r>
                  <a:rPr lang="en-US">
                    <a:noFill/>
                  </a:rPr>
                  <a:t> </a:t>
                </a:r>
              </a:p>
            </p:txBody>
          </p:sp>
        </mc:Fallback>
      </mc:AlternateContent>
      <p:cxnSp>
        <p:nvCxnSpPr>
          <p:cNvPr id="340" name="Elbow Connector 339">
            <a:extLst>
              <a:ext uri="{FF2B5EF4-FFF2-40B4-BE49-F238E27FC236}">
                <a16:creationId xmlns:a16="http://schemas.microsoft.com/office/drawing/2014/main" id="{7D26A0AB-9AAC-BD31-9469-773F188151FD}"/>
              </a:ext>
            </a:extLst>
          </p:cNvPr>
          <p:cNvCxnSpPr>
            <a:cxnSpLocks/>
            <a:stCxn id="301" idx="3"/>
            <a:endCxn id="333" idx="2"/>
          </p:cNvCxnSpPr>
          <p:nvPr/>
        </p:nvCxnSpPr>
        <p:spPr>
          <a:xfrm flipV="1">
            <a:off x="6550774" y="4138863"/>
            <a:ext cx="1650485" cy="1633966"/>
          </a:xfrm>
          <a:prstGeom prst="bentConnector2">
            <a:avLst/>
          </a:prstGeom>
          <a:ln w="19050">
            <a:solidFill>
              <a:srgbClr val="4E8F00"/>
            </a:solidFill>
            <a:headEnd type="none" w="med" len="med"/>
            <a:tailEnd type="arrow" w="med" len="med"/>
          </a:ln>
        </p:spPr>
        <p:style>
          <a:lnRef idx="2">
            <a:schemeClr val="accent5"/>
          </a:lnRef>
          <a:fillRef idx="1">
            <a:schemeClr val="lt1"/>
          </a:fillRef>
          <a:effectRef idx="0">
            <a:schemeClr val="accent5"/>
          </a:effectRef>
          <a:fontRef idx="minor">
            <a:schemeClr val="dk1"/>
          </a:fontRef>
        </p:style>
      </p:cxnSp>
      <p:sp>
        <p:nvSpPr>
          <p:cNvPr id="356" name="TextBox 355">
            <a:extLst>
              <a:ext uri="{FF2B5EF4-FFF2-40B4-BE49-F238E27FC236}">
                <a16:creationId xmlns:a16="http://schemas.microsoft.com/office/drawing/2014/main" id="{01BDD5AF-29B4-35C0-C360-6B743AEDEC5F}"/>
              </a:ext>
            </a:extLst>
          </p:cNvPr>
          <p:cNvSpPr txBox="1"/>
          <p:nvPr/>
        </p:nvSpPr>
        <p:spPr>
          <a:xfrm>
            <a:off x="233029" y="6156684"/>
            <a:ext cx="1073692" cy="369332"/>
          </a:xfrm>
          <a:prstGeom prst="rect">
            <a:avLst/>
          </a:prstGeom>
          <a:noFill/>
        </p:spPr>
        <p:txBody>
          <a:bodyPr wrap="none" rtlCol="0">
            <a:spAutoFit/>
          </a:bodyPr>
          <a:lstStyle/>
          <a:p>
            <a:r>
              <a:rPr lang="en-US" dirty="0"/>
              <a:t>Objective</a:t>
            </a:r>
          </a:p>
        </p:txBody>
      </p:sp>
      <p:sp>
        <p:nvSpPr>
          <p:cNvPr id="357" name="TextBox 356">
            <a:extLst>
              <a:ext uri="{FF2B5EF4-FFF2-40B4-BE49-F238E27FC236}">
                <a16:creationId xmlns:a16="http://schemas.microsoft.com/office/drawing/2014/main" id="{BE32F31C-EE82-4D33-75FA-7F62FAA20F2B}"/>
              </a:ext>
            </a:extLst>
          </p:cNvPr>
          <p:cNvSpPr txBox="1"/>
          <p:nvPr/>
        </p:nvSpPr>
        <p:spPr>
          <a:xfrm>
            <a:off x="1176456" y="6156684"/>
            <a:ext cx="2370054" cy="369332"/>
          </a:xfrm>
          <a:prstGeom prst="rect">
            <a:avLst/>
          </a:prstGeom>
          <a:noFill/>
        </p:spPr>
        <p:txBody>
          <a:bodyPr wrap="square" rtlCol="0">
            <a:spAutoFit/>
          </a:bodyPr>
          <a:lstStyle/>
          <a:p>
            <a:r>
              <a:rPr lang="en-US" dirty="0">
                <a:solidFill>
                  <a:schemeClr val="accent2">
                    <a:lumMod val="75000"/>
                  </a:schemeClr>
                </a:solidFill>
              </a:rPr>
              <a:t> </a:t>
            </a:r>
            <a:r>
              <a:rPr lang="en-US" dirty="0"/>
              <a:t>=</a:t>
            </a:r>
            <a:r>
              <a:rPr lang="en-US" dirty="0">
                <a:solidFill>
                  <a:schemeClr val="accent2">
                    <a:lumMod val="75000"/>
                  </a:schemeClr>
                </a:solidFill>
              </a:rPr>
              <a:t> maximize reward</a:t>
            </a:r>
          </a:p>
        </p:txBody>
      </p:sp>
      <p:sp>
        <p:nvSpPr>
          <p:cNvPr id="358" name="TextBox 357">
            <a:extLst>
              <a:ext uri="{FF2B5EF4-FFF2-40B4-BE49-F238E27FC236}">
                <a16:creationId xmlns:a16="http://schemas.microsoft.com/office/drawing/2014/main" id="{4F2507AB-BA5C-2827-9DF5-BD3DC2D11E1F}"/>
              </a:ext>
            </a:extLst>
          </p:cNvPr>
          <p:cNvSpPr txBox="1"/>
          <p:nvPr/>
        </p:nvSpPr>
        <p:spPr>
          <a:xfrm>
            <a:off x="3199500" y="6156684"/>
            <a:ext cx="3635804" cy="369332"/>
          </a:xfrm>
          <a:prstGeom prst="rect">
            <a:avLst/>
          </a:prstGeom>
          <a:noFill/>
        </p:spPr>
        <p:txBody>
          <a:bodyPr wrap="none" rtlCol="0">
            <a:spAutoFit/>
          </a:bodyPr>
          <a:lstStyle/>
          <a:p>
            <a:r>
              <a:rPr lang="en-US" dirty="0">
                <a:solidFill>
                  <a:srgbClr val="7030A0"/>
                </a:solidFill>
              </a:rPr>
              <a:t>but stay close to the reference policy</a:t>
            </a:r>
          </a:p>
        </p:txBody>
      </p:sp>
      <p:sp>
        <p:nvSpPr>
          <p:cNvPr id="359" name="TextBox 358">
            <a:extLst>
              <a:ext uri="{FF2B5EF4-FFF2-40B4-BE49-F238E27FC236}">
                <a16:creationId xmlns:a16="http://schemas.microsoft.com/office/drawing/2014/main" id="{B782EDB9-C9F6-201C-DE2E-4AECE607BE82}"/>
              </a:ext>
            </a:extLst>
          </p:cNvPr>
          <p:cNvSpPr txBox="1"/>
          <p:nvPr/>
        </p:nvSpPr>
        <p:spPr>
          <a:xfrm>
            <a:off x="8528673" y="1468955"/>
            <a:ext cx="3516106" cy="1169551"/>
          </a:xfrm>
          <a:prstGeom prst="rect">
            <a:avLst/>
          </a:prstGeom>
          <a:noFill/>
        </p:spPr>
        <p:txBody>
          <a:bodyPr wrap="square" rtlCol="0">
            <a:spAutoFit/>
          </a:bodyPr>
          <a:lstStyle/>
          <a:p>
            <a:r>
              <a:rPr lang="en-US" sz="1400" dirty="0">
                <a:latin typeface="IBM Plex Sans" panose="020B0503050203000203" pitchFamily="34" charset="0"/>
              </a:rPr>
              <a:t>We solve this optimization problem to give a feedback to the model. </a:t>
            </a:r>
          </a:p>
          <a:p>
            <a:pPr marL="285750" indent="-285750">
              <a:buFont typeface="Arial" panose="020B0604020202020204" pitchFamily="34" charset="0"/>
              <a:buChar char="•"/>
            </a:pPr>
            <a:r>
              <a:rPr lang="en-US" sz="1400" dirty="0">
                <a:latin typeface="IBM Plex Sans" panose="020B0503050203000203" pitchFamily="34" charset="0"/>
              </a:rPr>
              <a:t>Maximize expected reward</a:t>
            </a:r>
          </a:p>
          <a:p>
            <a:pPr marL="285750" indent="-285750">
              <a:buFont typeface="Arial" panose="020B0604020202020204" pitchFamily="34" charset="0"/>
              <a:buChar char="•"/>
            </a:pPr>
            <a:r>
              <a:rPr lang="en-US" sz="1400" dirty="0" err="1">
                <a:solidFill>
                  <a:srgbClr val="0D0D0D"/>
                </a:solidFill>
                <a:effectLst/>
                <a:latin typeface="IBM Plex Sans" panose="020B0503050203000203" pitchFamily="34" charset="0"/>
              </a:rPr>
              <a:t>Kullback-Leibler</a:t>
            </a:r>
            <a:r>
              <a:rPr lang="en-US" sz="1400" dirty="0">
                <a:solidFill>
                  <a:srgbClr val="0D0D0D"/>
                </a:solidFill>
                <a:effectLst/>
                <a:latin typeface="IBM Plex Sans" panose="020B0503050203000203" pitchFamily="34" charset="0"/>
              </a:rPr>
              <a:t> (KL) divergence term to stay close to reference policy</a:t>
            </a:r>
            <a:endParaRPr lang="en-US" sz="1400" dirty="0">
              <a:latin typeface="IBM Plex Sans" panose="020B0503050203000203" pitchFamily="34" charset="0"/>
            </a:endParaRPr>
          </a:p>
        </p:txBody>
      </p:sp>
      <p:sp>
        <p:nvSpPr>
          <p:cNvPr id="360" name="Rectangle 359">
            <a:extLst>
              <a:ext uri="{FF2B5EF4-FFF2-40B4-BE49-F238E27FC236}">
                <a16:creationId xmlns:a16="http://schemas.microsoft.com/office/drawing/2014/main" id="{2C250C0D-472F-2DDD-DD91-6AF2A3BC3DBC}"/>
              </a:ext>
            </a:extLst>
          </p:cNvPr>
          <p:cNvSpPr/>
          <p:nvPr/>
        </p:nvSpPr>
        <p:spPr>
          <a:xfrm>
            <a:off x="270813" y="6198399"/>
            <a:ext cx="6509721" cy="339209"/>
          </a:xfrm>
          <a:prstGeom prst="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17551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7903A-AB1E-D4C1-295B-E8DE8B6545E7}"/>
              </a:ext>
            </a:extLst>
          </p:cNvPr>
          <p:cNvSpPr>
            <a:spLocks noGrp="1"/>
          </p:cNvSpPr>
          <p:nvPr>
            <p:ph type="title"/>
          </p:nvPr>
        </p:nvSpPr>
        <p:spPr>
          <a:xfrm>
            <a:off x="414136" y="365125"/>
            <a:ext cx="10515600" cy="859993"/>
          </a:xfrm>
        </p:spPr>
        <p:txBody>
          <a:bodyPr/>
          <a:lstStyle/>
          <a:p>
            <a:r>
              <a:rPr lang="en-US" dirty="0"/>
              <a:t>PPO Objective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C2B032-0CE5-B851-4134-3618FDC44322}"/>
                  </a:ext>
                </a:extLst>
              </p:cNvPr>
              <p:cNvSpPr>
                <a:spLocks noGrp="1"/>
              </p:cNvSpPr>
              <p:nvPr>
                <p:ph idx="1"/>
              </p:nvPr>
            </p:nvSpPr>
            <p:spPr>
              <a:xfrm>
                <a:off x="414137" y="1411550"/>
                <a:ext cx="7404651" cy="4765413"/>
              </a:xfrm>
            </p:spPr>
            <p:txBody>
              <a:bodyPr>
                <a:normAutofit fontScale="62500" lnSpcReduction="20000"/>
              </a:bodyPr>
              <a:lstStyle/>
              <a:p>
                <a:pPr marL="0" indent="0">
                  <a:buNone/>
                </a:pPr>
                <a:r>
                  <a:rPr lang="en-US" dirty="0"/>
                  <a:t>During the RL phase, we use the learned reward function to provide feedback to the language model. </a:t>
                </a:r>
              </a:p>
              <a:p>
                <a:pPr marL="0" indent="0">
                  <a:buNone/>
                </a:pPr>
                <a:r>
                  <a:rPr lang="en-US" dirty="0"/>
                  <a:t>We formulate the following optimization problem </a:t>
                </a:r>
                <a:endParaRPr lang="en-US" sz="2800" i="1" dirty="0">
                  <a:latin typeface="Cambria Math" panose="02040503050406030204" pitchFamily="18" charset="0"/>
                </a:endParaRPr>
              </a:p>
              <a:p>
                <a:pPr marL="0" indent="0">
                  <a:buNone/>
                </a:pPr>
                <a:endParaRPr lang="en-US" sz="2800" i="1" dirty="0">
                  <a:latin typeface="Cambria Math" panose="02040503050406030204" pitchFamily="18" charset="0"/>
                </a:endParaRPr>
              </a:p>
              <a:p>
                <a:pPr marL="0" indent="0">
                  <a:spcBef>
                    <a:spcPts val="400"/>
                  </a:spcBef>
                  <a:buNone/>
                </a:pPr>
                <a14:m>
                  <m:oMathPara xmlns:m="http://schemas.openxmlformats.org/officeDocument/2006/math">
                    <m:oMathParaPr>
                      <m:jc m:val="center"/>
                    </m:oMathParaPr>
                    <m:oMath xmlns:m="http://schemas.openxmlformats.org/officeDocument/2006/math">
                      <m:sPre>
                        <m:sPrePr>
                          <m:ctrlPr>
                            <a:rPr lang="en-US" sz="2800" i="1" smtClean="0">
                              <a:latin typeface="Cambria Math" panose="02040503050406030204" pitchFamily="18" charset="0"/>
                            </a:rPr>
                          </m:ctrlPr>
                        </m:sPrePr>
                        <m:sub>
                          <m:sSub>
                            <m:sSubPr>
                              <m:ctrlPr>
                                <a:rPr lang="en-US" sz="2800" i="1" smtClean="0">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𝜋</m:t>
                              </m:r>
                            </m:e>
                            <m:sub>
                              <m:r>
                                <a:rPr lang="en-US" sz="2800" i="1" smtClean="0">
                                  <a:latin typeface="Cambria Math" panose="02040503050406030204" pitchFamily="18" charset="0"/>
                                  <a:ea typeface="Cambria Math" panose="02040503050406030204" pitchFamily="18" charset="0"/>
                                </a:rPr>
                                <m:t>𝜃</m:t>
                              </m:r>
                            </m:sub>
                          </m:sSub>
                        </m:sub>
                        <m:sup>
                          <m:r>
                            <m:rPr>
                              <m:nor/>
                            </m:rPr>
                            <a:rPr lang="en-US" sz="2800" b="0" i="0" smtClean="0">
                              <a:latin typeface="Cambria Math" panose="02040503050406030204" pitchFamily="18" charset="0"/>
                            </a:rPr>
                            <m:t>max</m:t>
                          </m:r>
                          <m:r>
                            <a:rPr lang="en-US" sz="2800" b="0" i="1" smtClean="0">
                              <a:latin typeface="Cambria Math" panose="02040503050406030204" pitchFamily="18" charset="0"/>
                            </a:rPr>
                            <m:t> </m:t>
                          </m:r>
                        </m:sup>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𝔼</m:t>
                              </m:r>
                            </m:e>
                            <m:sub>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𝐷</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𝑦</m:t>
                              </m:r>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𝜋</m:t>
                                  </m:r>
                                </m:e>
                                <m:sub>
                                  <m:r>
                                    <a:rPr lang="en-US" sz="2800" i="1">
                                      <a:latin typeface="Cambria Math" panose="02040503050406030204" pitchFamily="18" charset="0"/>
                                      <a:ea typeface="Cambria Math" panose="02040503050406030204" pitchFamily="18" charset="0"/>
                                    </a:rPr>
                                    <m:t>𝜃</m:t>
                                  </m:r>
                                </m:sub>
                              </m:sSub>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𝑦</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sub>
                          </m:sSub>
                          <m:d>
                            <m:dPr>
                              <m:begChr m:val="["/>
                              <m:endChr m:val="]"/>
                              <m:ctrlPr>
                                <a:rPr lang="en-US" sz="2800" i="1">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𝑟</m:t>
                                  </m:r>
                                </m:e>
                                <m:sub>
                                  <m:r>
                                    <a:rPr lang="en-US" sz="2800" i="1">
                                      <a:latin typeface="Cambria Math" panose="02040503050406030204" pitchFamily="18" charset="0"/>
                                      <a:ea typeface="Cambria Math" panose="02040503050406030204" pitchFamily="18" charset="0"/>
                                    </a:rPr>
                                    <m:t>∅</m:t>
                                  </m:r>
                                </m:sub>
                              </m:sSub>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𝑦</m:t>
                              </m:r>
                              <m:r>
                                <a:rPr lang="en-US" sz="2800" i="1">
                                  <a:latin typeface="Cambria Math" panose="02040503050406030204" pitchFamily="18" charset="0"/>
                                  <a:ea typeface="Cambria Math" panose="02040503050406030204" pitchFamily="18" charset="0"/>
                                </a:rPr>
                                <m:t>)</m:t>
                              </m:r>
                            </m:e>
                          </m:d>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𝛽</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𝔻</m:t>
                              </m:r>
                            </m:e>
                            <m:sub>
                              <m:r>
                                <m:rPr>
                                  <m:nor/>
                                </m:rPr>
                                <a:rPr lang="en-US" sz="2800">
                                  <a:latin typeface="Cambria Math" panose="02040503050406030204" pitchFamily="18" charset="0"/>
                                  <a:ea typeface="Cambria Math" panose="02040503050406030204" pitchFamily="18" charset="0"/>
                                </a:rPr>
                                <m:t>KL</m:t>
                              </m:r>
                            </m:sub>
                          </m:sSub>
                          <m:d>
                            <m:dPr>
                              <m:begChr m:val="["/>
                              <m:endChr m:val="]"/>
                              <m:ctrlPr>
                                <a:rPr lang="en-US" sz="2800" i="1">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𝜋</m:t>
                                  </m:r>
                                </m:e>
                                <m:sub>
                                  <m:r>
                                    <a:rPr lang="en-US" sz="2800" i="1">
                                      <a:latin typeface="Cambria Math" panose="02040503050406030204" pitchFamily="18" charset="0"/>
                                      <a:ea typeface="Cambria Math" panose="02040503050406030204" pitchFamily="18" charset="0"/>
                                    </a:rPr>
                                    <m:t>𝜃</m:t>
                                  </m:r>
                                </m:sub>
                              </m:sSub>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𝑦</m:t>
                                  </m:r>
                                </m:e>
                                <m:e>
                                  <m:r>
                                    <a:rPr lang="en-US" sz="2800" i="1">
                                      <a:latin typeface="Cambria Math" panose="02040503050406030204" pitchFamily="18" charset="0"/>
                                      <a:ea typeface="Cambria Math" panose="02040503050406030204" pitchFamily="18" charset="0"/>
                                    </a:rPr>
                                    <m:t>𝑥</m:t>
                                  </m:r>
                                </m:e>
                              </m:d>
                              <m:r>
                                <a:rPr lang="en-US" sz="2800" i="1">
                                  <a:latin typeface="Cambria Math" panose="02040503050406030204" pitchFamily="18" charset="0"/>
                                  <a:ea typeface="Cambria Math" panose="02040503050406030204" pitchFamily="18" charset="0"/>
                                </a:rPr>
                                <m:t> ||</m:t>
                              </m:r>
                              <m:sSub>
                                <m:sSubPr>
                                  <m:ctrlPr>
                                    <a:rPr lang="en-US" sz="2800" i="1" smtClean="0">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𝜋</m:t>
                                  </m:r>
                                </m:e>
                                <m:sub>
                                  <m:r>
                                    <a:rPr lang="en-US" sz="2800" i="1">
                                      <a:latin typeface="Cambria Math" panose="02040503050406030204" pitchFamily="18" charset="0"/>
                                      <a:ea typeface="Cambria Math" panose="02040503050406030204" pitchFamily="18" charset="0"/>
                                    </a:rPr>
                                    <m:t>𝑟𝑒𝑓</m:t>
                                  </m:r>
                                </m:sub>
                              </m:sSub>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𝑦</m:t>
                                  </m:r>
                                </m:e>
                                <m:e>
                                  <m:r>
                                    <a:rPr lang="en-US" sz="2800" i="1">
                                      <a:latin typeface="Cambria Math" panose="02040503050406030204" pitchFamily="18" charset="0"/>
                                      <a:ea typeface="Cambria Math" panose="02040503050406030204" pitchFamily="18" charset="0"/>
                                    </a:rPr>
                                    <m:t>𝑥</m:t>
                                  </m:r>
                                </m:e>
                              </m:d>
                            </m:e>
                          </m:d>
                        </m:e>
                      </m:sPre>
                    </m:oMath>
                  </m:oMathPara>
                </a14:m>
                <a:endParaRPr lang="en-US" sz="1800" dirty="0"/>
              </a:p>
              <a:p>
                <a:pPr marL="0" indent="0">
                  <a:spcBef>
                    <a:spcPts val="400"/>
                  </a:spcBef>
                  <a:buNone/>
                </a:pPr>
                <a:endParaRPr lang="en-US" dirty="0"/>
              </a:p>
              <a:p>
                <a:pPr marL="0" indent="0">
                  <a:lnSpc>
                    <a:spcPts val="1660"/>
                  </a:lnSpc>
                  <a:spcBef>
                    <a:spcPts val="400"/>
                  </a:spcBef>
                  <a:buNone/>
                </a:pPr>
                <a14:m>
                  <m:oMath xmlns:m="http://schemas.openxmlformats.org/officeDocument/2006/math">
                    <m:r>
                      <a:rPr lang="el-GR" sz="2800" i="1" dirty="0" smtClean="0">
                        <a:solidFill>
                          <a:schemeClr val="bg1">
                            <a:lumMod val="65000"/>
                          </a:schemeClr>
                        </a:solidFill>
                        <a:latin typeface="Cambria Math" panose="02040503050406030204" pitchFamily="18" charset="0"/>
                      </a:rPr>
                      <m:t>𝛽</m:t>
                    </m:r>
                  </m:oMath>
                </a14:m>
                <a:r>
                  <a:rPr lang="el-GR" sz="2800" dirty="0">
                    <a:solidFill>
                      <a:schemeClr val="bg1">
                        <a:lumMod val="65000"/>
                      </a:schemeClr>
                    </a:solidFill>
                  </a:rPr>
                  <a:t> </a:t>
                </a:r>
                <a:r>
                  <a:rPr lang="en-US" sz="2800" dirty="0">
                    <a:solidFill>
                      <a:schemeClr val="bg1">
                        <a:lumMod val="65000"/>
                      </a:schemeClr>
                    </a:solidFill>
                  </a:rPr>
                  <a:t>is a parameter controlling the deviation from the base reference policy </a:t>
                </a:r>
              </a:p>
              <a:p>
                <a:pPr marL="0" indent="0">
                  <a:lnSpc>
                    <a:spcPts val="1660"/>
                  </a:lnSpc>
                  <a:spcBef>
                    <a:spcPts val="400"/>
                  </a:spcBef>
                  <a:buNone/>
                </a:pPr>
                <a14:m>
                  <m:oMath xmlns:m="http://schemas.openxmlformats.org/officeDocument/2006/math">
                    <m:sSub>
                      <m:sSubPr>
                        <m:ctrlPr>
                          <a:rPr lang="el-GR" sz="2800" i="1" smtClean="0">
                            <a:solidFill>
                              <a:schemeClr val="bg1">
                                <a:lumMod val="65000"/>
                              </a:schemeClr>
                            </a:solidFill>
                            <a:latin typeface="Cambria Math" panose="02040503050406030204" pitchFamily="18" charset="0"/>
                          </a:rPr>
                        </m:ctrlPr>
                      </m:sSubPr>
                      <m:e>
                        <m:r>
                          <a:rPr lang="el-GR" sz="2800" i="1" smtClean="0">
                            <a:solidFill>
                              <a:schemeClr val="bg1">
                                <a:lumMod val="65000"/>
                              </a:schemeClr>
                            </a:solidFill>
                            <a:latin typeface="Cambria Math" panose="02040503050406030204" pitchFamily="18" charset="0"/>
                            <a:ea typeface="Cambria Math" panose="02040503050406030204" pitchFamily="18" charset="0"/>
                          </a:rPr>
                          <m:t>𝜋</m:t>
                        </m:r>
                      </m:e>
                      <m:sub>
                        <m:r>
                          <a:rPr lang="en-US" sz="2800" b="0" i="1" smtClean="0">
                            <a:solidFill>
                              <a:schemeClr val="bg1">
                                <a:lumMod val="65000"/>
                              </a:schemeClr>
                            </a:solidFill>
                            <a:latin typeface="Cambria Math" panose="02040503050406030204" pitchFamily="18" charset="0"/>
                          </a:rPr>
                          <m:t>𝑟𝑒𝑓</m:t>
                        </m:r>
                      </m:sub>
                    </m:sSub>
                  </m:oMath>
                </a14:m>
                <a:r>
                  <a:rPr lang="en-US" sz="2800" dirty="0">
                    <a:solidFill>
                      <a:schemeClr val="bg1">
                        <a:lumMod val="65000"/>
                      </a:schemeClr>
                    </a:solidFill>
                  </a:rPr>
                  <a:t>is the initial policy, usually SFT model</a:t>
                </a:r>
              </a:p>
              <a:p>
                <a:pPr marL="0" indent="0">
                  <a:lnSpc>
                    <a:spcPts val="1660"/>
                  </a:lnSpc>
                  <a:spcBef>
                    <a:spcPts val="400"/>
                  </a:spcBef>
                  <a:buNone/>
                </a:pPr>
                <a14:m>
                  <m:oMath xmlns:m="http://schemas.openxmlformats.org/officeDocument/2006/math">
                    <m:sSub>
                      <m:sSubPr>
                        <m:ctrlPr>
                          <a:rPr lang="el-GR" sz="2800" i="1" smtClean="0">
                            <a:solidFill>
                              <a:schemeClr val="bg1">
                                <a:lumMod val="65000"/>
                              </a:schemeClr>
                            </a:solidFill>
                            <a:latin typeface="Cambria Math" panose="02040503050406030204" pitchFamily="18" charset="0"/>
                          </a:rPr>
                        </m:ctrlPr>
                      </m:sSubPr>
                      <m:e>
                        <m:r>
                          <a:rPr lang="el-GR" sz="2800" i="1" smtClean="0">
                            <a:solidFill>
                              <a:schemeClr val="bg1">
                                <a:lumMod val="65000"/>
                              </a:schemeClr>
                            </a:solidFill>
                            <a:latin typeface="Cambria Math" panose="02040503050406030204" pitchFamily="18" charset="0"/>
                            <a:ea typeface="Cambria Math" panose="02040503050406030204" pitchFamily="18" charset="0"/>
                          </a:rPr>
                          <m:t>𝜋</m:t>
                        </m:r>
                      </m:e>
                      <m:sub>
                        <m:r>
                          <a:rPr lang="el-GR" sz="2800" i="1" smtClean="0">
                            <a:solidFill>
                              <a:schemeClr val="bg1">
                                <a:lumMod val="65000"/>
                              </a:schemeClr>
                            </a:solidFill>
                            <a:latin typeface="Cambria Math" panose="02040503050406030204" pitchFamily="18" charset="0"/>
                            <a:ea typeface="Cambria Math" panose="02040503050406030204" pitchFamily="18" charset="0"/>
                          </a:rPr>
                          <m:t>𝜃</m:t>
                        </m:r>
                      </m:sub>
                    </m:sSub>
                  </m:oMath>
                </a14:m>
                <a:r>
                  <a:rPr lang="en-US" sz="2800" dirty="0">
                    <a:solidFill>
                      <a:schemeClr val="bg1">
                        <a:lumMod val="65000"/>
                      </a:schemeClr>
                    </a:solidFill>
                  </a:rPr>
                  <a:t> is the policy we want to train. It is usually initialized by </a:t>
                </a:r>
                <a14:m>
                  <m:oMath xmlns:m="http://schemas.openxmlformats.org/officeDocument/2006/math">
                    <m:sSub>
                      <m:sSubPr>
                        <m:ctrlPr>
                          <a:rPr lang="el-GR" sz="2800" i="1">
                            <a:solidFill>
                              <a:schemeClr val="bg1">
                                <a:lumMod val="65000"/>
                              </a:schemeClr>
                            </a:solidFill>
                            <a:latin typeface="Cambria Math" panose="02040503050406030204" pitchFamily="18" charset="0"/>
                          </a:rPr>
                        </m:ctrlPr>
                      </m:sSubPr>
                      <m:e>
                        <m:r>
                          <a:rPr lang="el-GR" sz="2800" i="1">
                            <a:solidFill>
                              <a:schemeClr val="bg1">
                                <a:lumMod val="65000"/>
                              </a:schemeClr>
                            </a:solidFill>
                            <a:latin typeface="Cambria Math" panose="02040503050406030204" pitchFamily="18" charset="0"/>
                            <a:ea typeface="Cambria Math" panose="02040503050406030204" pitchFamily="18" charset="0"/>
                          </a:rPr>
                          <m:t>𝜋</m:t>
                        </m:r>
                      </m:e>
                      <m:sub>
                        <m:r>
                          <a:rPr lang="en-US" sz="2800" i="1">
                            <a:solidFill>
                              <a:schemeClr val="bg1">
                                <a:lumMod val="65000"/>
                              </a:schemeClr>
                            </a:solidFill>
                            <a:latin typeface="Cambria Math" panose="02040503050406030204" pitchFamily="18" charset="0"/>
                          </a:rPr>
                          <m:t>𝑟𝑒𝑓</m:t>
                        </m:r>
                      </m:sub>
                    </m:sSub>
                  </m:oMath>
                </a14:m>
                <a:endParaRPr lang="en-US" dirty="0">
                  <a:solidFill>
                    <a:schemeClr val="bg1">
                      <a:lumMod val="65000"/>
                    </a:schemeClr>
                  </a:solidFill>
                </a:endParaRPr>
              </a:p>
              <a:p>
                <a:pPr marL="0" indent="0">
                  <a:buNone/>
                </a:pPr>
                <a:endParaRPr lang="en-US" dirty="0"/>
              </a:p>
              <a:p>
                <a:pPr marL="0" indent="0">
                  <a:buNone/>
                </a:pPr>
                <a:r>
                  <a:rPr lang="en-US" dirty="0"/>
                  <a:t>Due to the discrete nature of language generation, this objective is not differentiable and is typically optimized with reinforcement learning. </a:t>
                </a:r>
                <a:br>
                  <a:rPr lang="en-US" dirty="0"/>
                </a:b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𝜃</m:t>
                              </m:r>
                            </m:sub>
                          </m:sSub>
                        </m:e>
                      </m:func>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𝑦</m:t>
                          </m:r>
                        </m:e>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𝑟𝑒𝑓</m:t>
                              </m:r>
                            </m:sub>
                          </m:sSub>
                        </m:e>
                      </m:func>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𝑦</m:t>
                          </m:r>
                        </m:e>
                        <m:e>
                          <m:r>
                            <a:rPr lang="en-US" i="1">
                              <a:latin typeface="Cambria Math" panose="02040503050406030204" pitchFamily="18" charset="0"/>
                              <a:ea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FAC2B032-0CE5-B851-4134-3618FDC44322}"/>
                  </a:ext>
                </a:extLst>
              </p:cNvPr>
              <p:cNvSpPr>
                <a:spLocks noGrp="1" noRot="1" noChangeAspect="1" noMove="1" noResize="1" noEditPoints="1" noAdjustHandles="1" noChangeArrowheads="1" noChangeShapeType="1" noTextEdit="1"/>
              </p:cNvSpPr>
              <p:nvPr>
                <p:ph idx="1"/>
              </p:nvPr>
            </p:nvSpPr>
            <p:spPr>
              <a:xfrm>
                <a:off x="414137" y="1411550"/>
                <a:ext cx="7404651" cy="4765413"/>
              </a:xfrm>
              <a:blipFill>
                <a:blip r:embed="rId4"/>
                <a:stretch>
                  <a:fillRect l="-685" t="-1596" r="-102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D2EA5DB-2D28-3CB5-6024-8C87D4AC44CE}"/>
              </a:ext>
            </a:extLst>
          </p:cNvPr>
          <p:cNvSpPr txBox="1"/>
          <p:nvPr/>
        </p:nvSpPr>
        <p:spPr>
          <a:xfrm>
            <a:off x="263237" y="6275725"/>
            <a:ext cx="8125690" cy="523220"/>
          </a:xfrm>
          <a:prstGeom prst="rect">
            <a:avLst/>
          </a:prstGeom>
          <a:noFill/>
        </p:spPr>
        <p:txBody>
          <a:bodyPr wrap="square">
            <a:spAutoFit/>
          </a:bodyPr>
          <a:lstStyle/>
          <a:p>
            <a:r>
              <a:rPr lang="en-US" sz="1400" dirty="0"/>
              <a:t>Daniel M. Ziegler et al. Fine-Tuning Language Models from Human Preferences, 2019</a:t>
            </a:r>
          </a:p>
          <a:p>
            <a:r>
              <a:rPr lang="en-US" sz="1400" dirty="0">
                <a:hlinkClick r:id="rId5"/>
              </a:rPr>
              <a:t>https://arxiv.org/abs/1909.08593</a:t>
            </a:r>
            <a:endParaRPr lang="en-US" sz="1400" dirty="0"/>
          </a:p>
        </p:txBody>
      </p:sp>
      <p:sp>
        <p:nvSpPr>
          <p:cNvPr id="12" name="TextBox 11">
            <a:extLst>
              <a:ext uri="{FF2B5EF4-FFF2-40B4-BE49-F238E27FC236}">
                <a16:creationId xmlns:a16="http://schemas.microsoft.com/office/drawing/2014/main" id="{10D5EF72-685D-B366-92CA-C44A86E4E1D3}"/>
              </a:ext>
            </a:extLst>
          </p:cNvPr>
          <p:cNvSpPr txBox="1"/>
          <p:nvPr/>
        </p:nvSpPr>
        <p:spPr>
          <a:xfrm>
            <a:off x="8719936" y="1120676"/>
            <a:ext cx="3048000" cy="2308324"/>
          </a:xfrm>
          <a:prstGeom prst="rect">
            <a:avLst/>
          </a:prstGeom>
          <a:noFill/>
        </p:spPr>
        <p:txBody>
          <a:bodyPr wrap="square">
            <a:spAutoFit/>
          </a:bodyPr>
          <a:lstStyle/>
          <a:p>
            <a:pPr marL="0" indent="0">
              <a:buNone/>
            </a:pPr>
            <a:r>
              <a:rPr lang="en-US" dirty="0">
                <a:solidFill>
                  <a:schemeClr val="accent6">
                    <a:lumMod val="75000"/>
                  </a:schemeClr>
                </a:solidFill>
              </a:rPr>
              <a:t>KL constraint prevents the model from deviating too far from the distribution on which the reward model is accurate, as well as maintaining the generation diversity and preventing mode-collapse to single high-reward answers. </a:t>
            </a:r>
          </a:p>
        </p:txBody>
      </p:sp>
      <p:sp>
        <p:nvSpPr>
          <p:cNvPr id="13" name="Rectangle 12">
            <a:extLst>
              <a:ext uri="{FF2B5EF4-FFF2-40B4-BE49-F238E27FC236}">
                <a16:creationId xmlns:a16="http://schemas.microsoft.com/office/drawing/2014/main" id="{57B2F893-3B81-5BBF-A628-DAF847E22BD1}"/>
              </a:ext>
            </a:extLst>
          </p:cNvPr>
          <p:cNvSpPr/>
          <p:nvPr/>
        </p:nvSpPr>
        <p:spPr>
          <a:xfrm>
            <a:off x="4028666" y="2583007"/>
            <a:ext cx="3048000" cy="385480"/>
          </a:xfrm>
          <a:prstGeom prst="rect">
            <a:avLst/>
          </a:prstGeom>
          <a:noFill/>
          <a:ln w="190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E0FA799-B6D1-2CB4-D05C-383E9B091F81}"/>
              </a:ext>
            </a:extLst>
          </p:cNvPr>
          <p:cNvCxnSpPr>
            <a:cxnSpLocks/>
            <a:stCxn id="13" idx="3"/>
          </p:cNvCxnSpPr>
          <p:nvPr/>
        </p:nvCxnSpPr>
        <p:spPr>
          <a:xfrm flipV="1">
            <a:off x="7076666" y="2054087"/>
            <a:ext cx="1643270" cy="721660"/>
          </a:xfrm>
          <a:prstGeom prst="line">
            <a:avLst/>
          </a:prstGeom>
          <a:noFill/>
          <a:ln w="190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334721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2598-7957-5B18-E85A-3D6CCFB93D05}"/>
              </a:ext>
            </a:extLst>
          </p:cNvPr>
          <p:cNvSpPr>
            <a:spLocks noGrp="1"/>
          </p:cNvSpPr>
          <p:nvPr>
            <p:ph type="title"/>
          </p:nvPr>
        </p:nvSpPr>
        <p:spPr/>
        <p:txBody>
          <a:bodyPr/>
          <a:lstStyle/>
          <a:p>
            <a:r>
              <a:rPr lang="en-US" dirty="0"/>
              <a:t>Do we need helpful LLMs?</a:t>
            </a:r>
          </a:p>
        </p:txBody>
      </p:sp>
      <p:sp>
        <p:nvSpPr>
          <p:cNvPr id="8" name="Content Placeholder 7">
            <a:extLst>
              <a:ext uri="{FF2B5EF4-FFF2-40B4-BE49-F238E27FC236}">
                <a16:creationId xmlns:a16="http://schemas.microsoft.com/office/drawing/2014/main" id="{5B5F249F-BE51-54AA-BA18-B0F853FEF147}"/>
              </a:ext>
            </a:extLst>
          </p:cNvPr>
          <p:cNvSpPr>
            <a:spLocks noGrp="1"/>
          </p:cNvSpPr>
          <p:nvPr>
            <p:ph idx="1"/>
          </p:nvPr>
        </p:nvSpPr>
        <p:spPr>
          <a:xfrm>
            <a:off x="838199" y="1751794"/>
            <a:ext cx="7784806" cy="4765413"/>
          </a:xfrm>
        </p:spPr>
        <p:txBody>
          <a:bodyPr>
            <a:normAutofit/>
          </a:bodyPr>
          <a:lstStyle/>
          <a:p>
            <a:pPr marL="0" lvl="0" indent="0">
              <a:buNone/>
            </a:pPr>
            <a:r>
              <a:rPr lang="en-US" dirty="0"/>
              <a:t>Yes, for sure</a:t>
            </a:r>
          </a:p>
          <a:p>
            <a:pPr marL="0" lvl="0" indent="0">
              <a:buNone/>
            </a:pPr>
            <a:r>
              <a:rPr lang="en-US" sz="4400" b="1" dirty="0"/>
              <a:t>BUT</a:t>
            </a:r>
          </a:p>
          <a:p>
            <a:pPr lvl="1"/>
            <a:r>
              <a:rPr lang="en-US" dirty="0"/>
              <a:t> We want them to do understand human values.</a:t>
            </a:r>
          </a:p>
          <a:p>
            <a:pPr lvl="1"/>
            <a:r>
              <a:rPr lang="en-US" dirty="0"/>
              <a:t>and a lot more</a:t>
            </a:r>
          </a:p>
          <a:p>
            <a:pPr lvl="1"/>
            <a:endParaRPr lang="en-US" dirty="0"/>
          </a:p>
          <a:p>
            <a:pPr marL="0" indent="0">
              <a:buNone/>
            </a:pPr>
            <a:r>
              <a:rPr lang="en-US" b="1" dirty="0"/>
              <a:t>For example,</a:t>
            </a:r>
          </a:p>
          <a:p>
            <a:pPr marL="0" indent="0">
              <a:buNone/>
            </a:pPr>
            <a:r>
              <a:rPr lang="en-US" dirty="0"/>
              <a:t>Should an LLM be helpful if you ask it the recipe for making an illegal drug?</a:t>
            </a:r>
          </a:p>
        </p:txBody>
      </p:sp>
    </p:spTree>
    <p:extLst>
      <p:ext uri="{BB962C8B-B14F-4D97-AF65-F5344CB8AC3E}">
        <p14:creationId xmlns:p14="http://schemas.microsoft.com/office/powerpoint/2010/main" val="4280085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B819-39E1-7A3D-6767-C5F91BED13ED}"/>
              </a:ext>
            </a:extLst>
          </p:cNvPr>
          <p:cNvSpPr>
            <a:spLocks noGrp="1"/>
          </p:cNvSpPr>
          <p:nvPr>
            <p:ph type="title"/>
          </p:nvPr>
        </p:nvSpPr>
        <p:spPr>
          <a:xfrm>
            <a:off x="8088468" y="716751"/>
            <a:ext cx="3733800" cy="939054"/>
          </a:xfrm>
        </p:spPr>
        <p:txBody>
          <a:bodyPr>
            <a:normAutofit fontScale="90000"/>
          </a:bodyPr>
          <a:lstStyle/>
          <a:p>
            <a:r>
              <a:rPr lang="en-US" dirty="0"/>
              <a:t>Role of KL penalty</a:t>
            </a:r>
          </a:p>
        </p:txBody>
      </p:sp>
      <p:pic>
        <p:nvPicPr>
          <p:cNvPr id="4" name="Picture 3">
            <a:extLst>
              <a:ext uri="{FF2B5EF4-FFF2-40B4-BE49-F238E27FC236}">
                <a16:creationId xmlns:a16="http://schemas.microsoft.com/office/drawing/2014/main" id="{6C65FF0A-D74E-457E-F622-FA05F00423F2}"/>
              </a:ext>
            </a:extLst>
          </p:cNvPr>
          <p:cNvPicPr>
            <a:picLocks noChangeAspect="1"/>
          </p:cNvPicPr>
          <p:nvPr/>
        </p:nvPicPr>
        <p:blipFill>
          <a:blip r:embed="rId2"/>
          <a:stretch>
            <a:fillRect/>
          </a:stretch>
        </p:blipFill>
        <p:spPr>
          <a:xfrm>
            <a:off x="507357" y="307057"/>
            <a:ext cx="6993849" cy="6267485"/>
          </a:xfrm>
          <a:prstGeom prst="rect">
            <a:avLst/>
          </a:prstGeom>
        </p:spPr>
      </p:pic>
      <p:sp>
        <p:nvSpPr>
          <p:cNvPr id="8" name="TextBox 7">
            <a:extLst>
              <a:ext uri="{FF2B5EF4-FFF2-40B4-BE49-F238E27FC236}">
                <a16:creationId xmlns:a16="http://schemas.microsoft.com/office/drawing/2014/main" id="{67385BE0-247D-DAFE-1CA4-C096ED004D2A}"/>
              </a:ext>
            </a:extLst>
          </p:cNvPr>
          <p:cNvSpPr txBox="1"/>
          <p:nvPr/>
        </p:nvSpPr>
        <p:spPr>
          <a:xfrm>
            <a:off x="8088468" y="1527748"/>
            <a:ext cx="3888633" cy="738664"/>
          </a:xfrm>
          <a:prstGeom prst="rect">
            <a:avLst/>
          </a:prstGeom>
          <a:noFill/>
        </p:spPr>
        <p:txBody>
          <a:bodyPr wrap="square">
            <a:spAutoFit/>
          </a:bodyPr>
          <a:lstStyle/>
          <a:p>
            <a:r>
              <a:rPr lang="en-US" sz="1400" dirty="0"/>
              <a:t>Daniel M. Ziegler et al. Fine-Tuning Language Models from Human Preferences, 2019</a:t>
            </a:r>
          </a:p>
          <a:p>
            <a:r>
              <a:rPr lang="en-US" sz="1400" dirty="0">
                <a:hlinkClick r:id="rId3"/>
              </a:rPr>
              <a:t>https://arxiv.org/abs/1909.08593</a:t>
            </a:r>
            <a:endParaRPr lang="en-US" sz="1400" dirty="0"/>
          </a:p>
        </p:txBody>
      </p:sp>
    </p:spTree>
    <p:extLst>
      <p:ext uri="{BB962C8B-B14F-4D97-AF65-F5344CB8AC3E}">
        <p14:creationId xmlns:p14="http://schemas.microsoft.com/office/powerpoint/2010/main" val="2163476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1CA2E-560E-67EC-CAC1-C302CA6C8AA0}"/>
              </a:ext>
            </a:extLst>
          </p:cNvPr>
          <p:cNvSpPr>
            <a:spLocks noGrp="1"/>
          </p:cNvSpPr>
          <p:nvPr>
            <p:ph type="title"/>
          </p:nvPr>
        </p:nvSpPr>
        <p:spPr>
          <a:xfrm>
            <a:off x="380998" y="365125"/>
            <a:ext cx="10515600" cy="859993"/>
          </a:xfrm>
        </p:spPr>
        <p:txBody>
          <a:bodyPr/>
          <a:lstStyle/>
          <a:p>
            <a:r>
              <a:rPr lang="en-US" dirty="0"/>
              <a:t>Direct Preference Optimization (DPO)</a:t>
            </a:r>
          </a:p>
        </p:txBody>
      </p:sp>
      <p:sp>
        <p:nvSpPr>
          <p:cNvPr id="3" name="Content Placeholder 2">
            <a:extLst>
              <a:ext uri="{FF2B5EF4-FFF2-40B4-BE49-F238E27FC236}">
                <a16:creationId xmlns:a16="http://schemas.microsoft.com/office/drawing/2014/main" id="{B5834BD9-9BDD-B861-3EA8-4821E6AAFFF7}"/>
              </a:ext>
            </a:extLst>
          </p:cNvPr>
          <p:cNvSpPr>
            <a:spLocks noGrp="1"/>
          </p:cNvSpPr>
          <p:nvPr>
            <p:ph idx="1"/>
          </p:nvPr>
        </p:nvSpPr>
        <p:spPr>
          <a:xfrm>
            <a:off x="7540666" y="1327678"/>
            <a:ext cx="3487008" cy="1239264"/>
          </a:xfrm>
        </p:spPr>
        <p:txBody>
          <a:bodyPr>
            <a:normAutofit/>
          </a:bodyPr>
          <a:lstStyle/>
          <a:p>
            <a:pPr marL="0" indent="0">
              <a:buNone/>
            </a:pPr>
            <a:r>
              <a:rPr lang="en-US" sz="1600" dirty="0">
                <a:solidFill>
                  <a:schemeClr val="tx1">
                    <a:lumMod val="65000"/>
                    <a:lumOff val="35000"/>
                  </a:schemeClr>
                </a:solidFill>
              </a:rPr>
              <a:t>Unlike PPO, DPO does not use a separate Reward Model.</a:t>
            </a:r>
          </a:p>
          <a:p>
            <a:pPr marL="0" indent="0">
              <a:buNone/>
            </a:pPr>
            <a:r>
              <a:rPr lang="en-US" sz="1600" dirty="0">
                <a:solidFill>
                  <a:schemeClr val="tx1">
                    <a:lumMod val="65000"/>
                    <a:lumOff val="35000"/>
                  </a:schemeClr>
                </a:solidFill>
              </a:rPr>
              <a:t>Instead, it directly learns the policy from the preference data</a:t>
            </a:r>
          </a:p>
        </p:txBody>
      </p:sp>
      <p:pic>
        <p:nvPicPr>
          <p:cNvPr id="5" name="Picture 4" descr="A diagram of a model&#10;&#10;Description automatically generated with medium confidence">
            <a:extLst>
              <a:ext uri="{FF2B5EF4-FFF2-40B4-BE49-F238E27FC236}">
                <a16:creationId xmlns:a16="http://schemas.microsoft.com/office/drawing/2014/main" id="{0A87DB99-5786-52F3-95AB-62EC4CAEE8CC}"/>
              </a:ext>
            </a:extLst>
          </p:cNvPr>
          <p:cNvPicPr>
            <a:picLocks noChangeAspect="1"/>
          </p:cNvPicPr>
          <p:nvPr/>
        </p:nvPicPr>
        <p:blipFill rotWithShape="1">
          <a:blip r:embed="rId3"/>
          <a:srcRect b="38564"/>
          <a:stretch/>
        </p:blipFill>
        <p:spPr>
          <a:xfrm>
            <a:off x="355411" y="1159629"/>
            <a:ext cx="7054492" cy="1539427"/>
          </a:xfrm>
          <a:prstGeom prst="rect">
            <a:avLst/>
          </a:prstGeom>
        </p:spPr>
      </p:pic>
      <p:sp>
        <p:nvSpPr>
          <p:cNvPr id="13" name="TextBox 12">
            <a:extLst>
              <a:ext uri="{FF2B5EF4-FFF2-40B4-BE49-F238E27FC236}">
                <a16:creationId xmlns:a16="http://schemas.microsoft.com/office/drawing/2014/main" id="{DA4C564C-EECD-87E6-A1B7-CA552E909C8B}"/>
              </a:ext>
            </a:extLst>
          </p:cNvPr>
          <p:cNvSpPr txBox="1"/>
          <p:nvPr/>
        </p:nvSpPr>
        <p:spPr>
          <a:xfrm>
            <a:off x="263237" y="6243851"/>
            <a:ext cx="8125690" cy="523220"/>
          </a:xfrm>
          <a:prstGeom prst="rect">
            <a:avLst/>
          </a:prstGeom>
          <a:noFill/>
        </p:spPr>
        <p:txBody>
          <a:bodyPr wrap="square">
            <a:spAutoFit/>
          </a:bodyPr>
          <a:lstStyle/>
          <a:p>
            <a:pPr marL="0" indent="0">
              <a:buNone/>
            </a:pPr>
            <a:r>
              <a:rPr lang="en-US" sz="1400" dirty="0"/>
              <a:t>Rafael </a:t>
            </a:r>
            <a:r>
              <a:rPr lang="en-US" sz="1400" dirty="0" err="1"/>
              <a:t>Rafailov</a:t>
            </a:r>
            <a:r>
              <a:rPr lang="en-US" sz="1400" dirty="0"/>
              <a:t>, DPO: Your Language Model is Secretly a Reward Model, 2023 </a:t>
            </a:r>
            <a:r>
              <a:rPr lang="en-US" sz="1400" dirty="0">
                <a:hlinkClick r:id="rId4"/>
              </a:rPr>
              <a:t>https://arxiv.org/abs/2305.18290</a:t>
            </a:r>
            <a:r>
              <a:rPr lang="en-US" sz="1400" dirty="0"/>
              <a:t> </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D412E20-AB5E-A8DC-E252-98B1ACBB7927}"/>
                  </a:ext>
                </a:extLst>
              </p:cNvPr>
              <p:cNvSpPr txBox="1"/>
              <p:nvPr/>
            </p:nvSpPr>
            <p:spPr>
              <a:xfrm>
                <a:off x="554651" y="2938206"/>
                <a:ext cx="7570021" cy="628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ℒ</m:t>
                          </m:r>
                        </m:e>
                        <m:sub>
                          <m:r>
                            <a:rPr lang="en-US" b="0" i="1" smtClean="0">
                              <a:latin typeface="Cambria Math" panose="02040503050406030204" pitchFamily="18" charset="0"/>
                            </a:rPr>
                            <m:t>𝐷𝑃𝑂</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𝑟𝑒𝑓</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𝔼</m:t>
                          </m:r>
                        </m:e>
                        <m: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𝑙</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m:t>
                          </m:r>
                        </m:sub>
                      </m:sSub>
                      <m:d>
                        <m:dPr>
                          <m:begChr m:val="["/>
                          <m:endChr m:val="]"/>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𝛽</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𝑟𝑒𝑓</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𝑤</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den>
                                      </m:f>
                                    </m:e>
                                  </m:fun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𝑙</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𝑟𝑒𝑓</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𝑙</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den>
                                      </m:f>
                                    </m:e>
                                  </m:func>
                                </m:e>
                              </m:d>
                            </m:e>
                          </m:func>
                        </m:e>
                      </m:d>
                    </m:oMath>
                  </m:oMathPara>
                </a14:m>
                <a:endParaRPr lang="en-US" dirty="0"/>
              </a:p>
            </p:txBody>
          </p:sp>
        </mc:Choice>
        <mc:Fallback xmlns="">
          <p:sp>
            <p:nvSpPr>
              <p:cNvPr id="16" name="TextBox 15">
                <a:extLst>
                  <a:ext uri="{FF2B5EF4-FFF2-40B4-BE49-F238E27FC236}">
                    <a16:creationId xmlns:a16="http://schemas.microsoft.com/office/drawing/2014/main" id="{6D412E20-AB5E-A8DC-E252-98B1ACBB7927}"/>
                  </a:ext>
                </a:extLst>
              </p:cNvPr>
              <p:cNvSpPr txBox="1">
                <a:spLocks noRot="1" noChangeAspect="1" noMove="1" noResize="1" noEditPoints="1" noAdjustHandles="1" noChangeArrowheads="1" noChangeShapeType="1" noTextEdit="1"/>
              </p:cNvSpPr>
              <p:nvPr/>
            </p:nvSpPr>
            <p:spPr>
              <a:xfrm>
                <a:off x="554651" y="2938206"/>
                <a:ext cx="7570021" cy="628249"/>
              </a:xfrm>
              <a:prstGeom prst="rect">
                <a:avLst/>
              </a:prstGeom>
              <a:blipFill>
                <a:blip r:embed="rId7"/>
                <a:stretch>
                  <a:fillRect l="-168" b="-1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BB07220-5AD7-0ED3-D017-4729D501186B}"/>
                  </a:ext>
                </a:extLst>
              </p:cNvPr>
              <p:cNvSpPr txBox="1"/>
              <p:nvPr/>
            </p:nvSpPr>
            <p:spPr>
              <a:xfrm>
                <a:off x="-224978" y="3878367"/>
                <a:ext cx="5031426" cy="6307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ea typeface="Cambria Math" panose="02040503050406030204" pitchFamily="18" charset="0"/>
                            </a:rPr>
                          </m:ctrlPr>
                        </m:sSubPr>
                        <m:e>
                          <m:acc>
                            <m:accPr>
                              <m:chr m:val="̂"/>
                              <m:ctrlPr>
                                <a:rPr lang="en-US" sz="1600" b="0" i="1" smtClean="0">
                                  <a:latin typeface="Cambria Math" panose="02040503050406030204" pitchFamily="18" charset="0"/>
                                  <a:ea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𝑟</m:t>
                              </m:r>
                            </m:e>
                          </m:acc>
                        </m:e>
                        <m:sub>
                          <m:r>
                            <a:rPr lang="en-US" sz="1600" b="0" i="1" smtClean="0">
                              <a:latin typeface="Cambria Math" panose="02040503050406030204" pitchFamily="18" charset="0"/>
                              <a:ea typeface="Cambria Math" panose="02040503050406030204" pitchFamily="18" charset="0"/>
                            </a:rPr>
                            <m:t>𝜃</m:t>
                          </m:r>
                        </m:sub>
                      </m:sSub>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𝑦</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𝛽</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log</m:t>
                          </m:r>
                        </m:fName>
                        <m:e>
                          <m:f>
                            <m:fPr>
                              <m:ctrlPr>
                                <a:rPr lang="en-US" sz="1600" b="0" i="1" smtClean="0">
                                  <a:latin typeface="Cambria Math" panose="02040503050406030204" pitchFamily="18" charset="0"/>
                                  <a:ea typeface="Cambria Math" panose="02040503050406030204" pitchFamily="18" charset="0"/>
                                </a:rPr>
                              </m:ctrlPr>
                            </m:fPr>
                            <m:num>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𝜃</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𝑦</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num>
                            <m:den>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𝜋</m:t>
                                  </m:r>
                                </m:e>
                                <m:sub>
                                  <m:r>
                                    <a:rPr lang="en-US" sz="1600" b="0" i="1" smtClean="0">
                                      <a:latin typeface="Cambria Math" panose="02040503050406030204" pitchFamily="18" charset="0"/>
                                      <a:ea typeface="Cambria Math" panose="02040503050406030204" pitchFamily="18" charset="0"/>
                                    </a:rPr>
                                    <m:t>𝑟𝑒𝑓</m:t>
                                  </m:r>
                                </m:sub>
                              </m:sSub>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𝑦</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r>
                                <a:rPr lang="en-US" sz="1600" i="1">
                                  <a:latin typeface="Cambria Math" panose="02040503050406030204" pitchFamily="18" charset="0"/>
                                  <a:ea typeface="Cambria Math" panose="02040503050406030204" pitchFamily="18" charset="0"/>
                                </a:rPr>
                                <m:t>)</m:t>
                              </m:r>
                            </m:den>
                          </m:f>
                        </m:e>
                      </m:func>
                    </m:oMath>
                  </m:oMathPara>
                </a14:m>
                <a:endParaRPr lang="en-US" sz="1600" dirty="0"/>
              </a:p>
            </p:txBody>
          </p:sp>
        </mc:Choice>
        <mc:Fallback xmlns="">
          <p:sp>
            <p:nvSpPr>
              <p:cNvPr id="20" name="TextBox 19">
                <a:extLst>
                  <a:ext uri="{FF2B5EF4-FFF2-40B4-BE49-F238E27FC236}">
                    <a16:creationId xmlns:a16="http://schemas.microsoft.com/office/drawing/2014/main" id="{ABB07220-5AD7-0ED3-D017-4729D501186B}"/>
                  </a:ext>
                </a:extLst>
              </p:cNvPr>
              <p:cNvSpPr txBox="1">
                <a:spLocks noRot="1" noChangeAspect="1" noMove="1" noResize="1" noEditPoints="1" noAdjustHandles="1" noChangeArrowheads="1" noChangeShapeType="1" noTextEdit="1"/>
              </p:cNvSpPr>
              <p:nvPr/>
            </p:nvSpPr>
            <p:spPr>
              <a:xfrm>
                <a:off x="-224978" y="3878367"/>
                <a:ext cx="5031426" cy="630750"/>
              </a:xfrm>
              <a:prstGeom prst="rect">
                <a:avLst/>
              </a:prstGeom>
              <a:blipFill>
                <a:blip r:embed="rId8"/>
                <a:stretch>
                  <a:fillRect b="-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2CEE50-2728-24A8-E407-7550C677C34C}"/>
                  </a:ext>
                </a:extLst>
              </p:cNvPr>
              <p:cNvSpPr txBox="1"/>
              <p:nvPr/>
            </p:nvSpPr>
            <p:spPr>
              <a:xfrm>
                <a:off x="555103" y="5111626"/>
                <a:ext cx="10982986" cy="64242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m:rPr>
                              <m:sty m:val="p"/>
                            </m:rPr>
                            <a:rPr lang="en-US" i="1" smtClean="0">
                              <a:latin typeface="Cambria Math" panose="02040503050406030204" pitchFamily="18" charset="0"/>
                              <a:ea typeface="Cambria Math" panose="02040503050406030204" pitchFamily="18" charset="0"/>
                            </a:rPr>
                            <m:t>∇</m:t>
                          </m:r>
                        </m:e>
                        <m:sub>
                          <m:r>
                            <a:rPr lang="en-US" i="1" smtClean="0">
                              <a:latin typeface="Cambria Math" panose="02040503050406030204" pitchFamily="18" charset="0"/>
                              <a:ea typeface="Cambria Math" panose="02040503050406030204" pitchFamily="18" charset="0"/>
                            </a:rPr>
                            <m:t>𝜃</m:t>
                          </m:r>
                        </m:sub>
                      </m:sSub>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ℒ</m:t>
                          </m:r>
                        </m:e>
                        <m:sub>
                          <m:r>
                            <a:rPr lang="en-US" b="0" i="1" smtClean="0">
                              <a:latin typeface="Cambria Math" panose="02040503050406030204" pitchFamily="18" charset="0"/>
                            </a:rPr>
                            <m:t>𝐷𝑃𝑂</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𝑟𝑒𝑓</m:t>
                              </m:r>
                            </m:sub>
                          </m:sSub>
                        </m:e>
                      </m:d>
                      <m:r>
                        <a:rPr lang="en-US" b="0" i="1" smtClean="0">
                          <a:latin typeface="Cambria Math" panose="02040503050406030204" pitchFamily="18" charset="0"/>
                        </a:rPr>
                        <m:t>=</m:t>
                      </m:r>
                    </m:oMath>
                  </m:oMathPara>
                </a14:m>
                <a:endParaRPr lang="en-US"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𝔼</m:t>
                          </m:r>
                        </m:e>
                        <m: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𝑙</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m:t>
                          </m:r>
                        </m:sub>
                      </m:sSub>
                      <m:d>
                        <m:dPr>
                          <m:begChr m:val="["/>
                          <m:endChr m:val="]"/>
                          <m:ctrlPr>
                            <a:rPr lang="en-US" b="0" i="1" smtClean="0">
                              <a:latin typeface="Cambria Math" panose="02040503050406030204" pitchFamily="18" charset="0"/>
                            </a:rPr>
                          </m:ctrlPr>
                        </m:dPr>
                        <m:e>
                          <m:r>
                            <a:rPr lang="en-US" b="0" i="1" smtClean="0">
                              <a:ln>
                                <a:noFill/>
                              </a:ln>
                              <a:solidFill>
                                <a:srgbClr val="7030A0"/>
                              </a:solidFill>
                              <a:latin typeface="Cambria Math" panose="02040503050406030204" pitchFamily="18" charset="0"/>
                              <a:ea typeface="Cambria Math" panose="02040503050406030204" pitchFamily="18" charset="0"/>
                            </a:rPr>
                            <m:t>𝜎</m:t>
                          </m:r>
                          <m:r>
                            <a:rPr lang="en-US" b="0" i="1" smtClean="0">
                              <a:ln>
                                <a:noFill/>
                              </a:ln>
                              <a:solidFill>
                                <a:srgbClr val="7030A0"/>
                              </a:solidFill>
                              <a:latin typeface="Cambria Math" panose="02040503050406030204" pitchFamily="18" charset="0"/>
                              <a:ea typeface="Cambria Math" panose="02040503050406030204" pitchFamily="18" charset="0"/>
                            </a:rPr>
                            <m:t>(</m:t>
                          </m:r>
                          <m:sSub>
                            <m:sSubPr>
                              <m:ctrlPr>
                                <a:rPr lang="en-US" i="1">
                                  <a:ln>
                                    <a:noFill/>
                                  </a:ln>
                                  <a:solidFill>
                                    <a:srgbClr val="7030A0"/>
                                  </a:solidFill>
                                  <a:latin typeface="Cambria Math" panose="02040503050406030204" pitchFamily="18" charset="0"/>
                                  <a:ea typeface="Cambria Math" panose="02040503050406030204" pitchFamily="18" charset="0"/>
                                </a:rPr>
                              </m:ctrlPr>
                            </m:sSubPr>
                            <m:e>
                              <m:acc>
                                <m:accPr>
                                  <m:chr m:val="̂"/>
                                  <m:ctrlPr>
                                    <a:rPr lang="en-US" i="1">
                                      <a:ln>
                                        <a:noFill/>
                                      </a:ln>
                                      <a:solidFill>
                                        <a:srgbClr val="7030A0"/>
                                      </a:solidFill>
                                      <a:latin typeface="Cambria Math" panose="02040503050406030204" pitchFamily="18" charset="0"/>
                                      <a:ea typeface="Cambria Math" panose="02040503050406030204" pitchFamily="18" charset="0"/>
                                    </a:rPr>
                                  </m:ctrlPr>
                                </m:accPr>
                                <m:e>
                                  <m:r>
                                    <a:rPr lang="en-US" i="1">
                                      <a:ln>
                                        <a:noFill/>
                                      </a:ln>
                                      <a:solidFill>
                                        <a:srgbClr val="7030A0"/>
                                      </a:solidFill>
                                      <a:latin typeface="Cambria Math" panose="02040503050406030204" pitchFamily="18" charset="0"/>
                                      <a:ea typeface="Cambria Math" panose="02040503050406030204" pitchFamily="18" charset="0"/>
                                    </a:rPr>
                                    <m:t>𝑟</m:t>
                                  </m:r>
                                </m:e>
                              </m:acc>
                            </m:e>
                            <m:sub>
                              <m:r>
                                <a:rPr lang="en-US" i="1">
                                  <a:ln>
                                    <a:noFill/>
                                  </a:ln>
                                  <a:solidFill>
                                    <a:srgbClr val="7030A0"/>
                                  </a:solidFill>
                                  <a:latin typeface="Cambria Math" panose="02040503050406030204" pitchFamily="18" charset="0"/>
                                  <a:ea typeface="Cambria Math" panose="02040503050406030204" pitchFamily="18" charset="0"/>
                                </a:rPr>
                                <m:t>𝜃</m:t>
                              </m:r>
                            </m:sub>
                          </m:sSub>
                          <m:d>
                            <m:dPr>
                              <m:ctrlPr>
                                <a:rPr lang="en-US" i="1">
                                  <a:ln>
                                    <a:noFill/>
                                  </a:ln>
                                  <a:solidFill>
                                    <a:srgbClr val="7030A0"/>
                                  </a:solidFill>
                                  <a:latin typeface="Cambria Math" panose="02040503050406030204" pitchFamily="18" charset="0"/>
                                  <a:ea typeface="Cambria Math" panose="02040503050406030204" pitchFamily="18" charset="0"/>
                                </a:rPr>
                              </m:ctrlPr>
                            </m:dPr>
                            <m:e>
                              <m:r>
                                <a:rPr lang="en-US" i="1">
                                  <a:ln>
                                    <a:noFill/>
                                  </a:ln>
                                  <a:solidFill>
                                    <a:srgbClr val="7030A0"/>
                                  </a:solidFill>
                                  <a:latin typeface="Cambria Math" panose="02040503050406030204" pitchFamily="18" charset="0"/>
                                  <a:ea typeface="Cambria Math" panose="02040503050406030204" pitchFamily="18" charset="0"/>
                                </a:rPr>
                                <m:t>𝑥</m:t>
                              </m:r>
                              <m:r>
                                <a:rPr lang="en-US" i="1">
                                  <a:ln>
                                    <a:noFill/>
                                  </a:ln>
                                  <a:solidFill>
                                    <a:srgbClr val="7030A0"/>
                                  </a:solidFill>
                                  <a:latin typeface="Cambria Math" panose="02040503050406030204" pitchFamily="18" charset="0"/>
                                  <a:ea typeface="Cambria Math" panose="02040503050406030204" pitchFamily="18" charset="0"/>
                                </a:rPr>
                                <m:t>,</m:t>
                              </m:r>
                              <m:sSub>
                                <m:sSubPr>
                                  <m:ctrlPr>
                                    <a:rPr lang="en-US" i="1" smtClean="0">
                                      <a:ln>
                                        <a:noFill/>
                                      </a:ln>
                                      <a:solidFill>
                                        <a:srgbClr val="7030A0"/>
                                      </a:solidFill>
                                      <a:latin typeface="Cambria Math" panose="02040503050406030204" pitchFamily="18" charset="0"/>
                                      <a:ea typeface="Cambria Math" panose="02040503050406030204" pitchFamily="18" charset="0"/>
                                    </a:rPr>
                                  </m:ctrlPr>
                                </m:sSubPr>
                                <m:e>
                                  <m:r>
                                    <a:rPr lang="en-US" b="0" i="1" smtClean="0">
                                      <a:ln>
                                        <a:noFill/>
                                      </a:ln>
                                      <a:solidFill>
                                        <a:srgbClr val="7030A0"/>
                                      </a:solidFill>
                                      <a:latin typeface="Cambria Math" panose="02040503050406030204" pitchFamily="18" charset="0"/>
                                      <a:ea typeface="Cambria Math" panose="02040503050406030204" pitchFamily="18" charset="0"/>
                                    </a:rPr>
                                    <m:t>𝑦</m:t>
                                  </m:r>
                                </m:e>
                                <m:sub>
                                  <m:r>
                                    <a:rPr lang="en-US" b="0" i="1" smtClean="0">
                                      <a:ln>
                                        <a:noFill/>
                                      </a:ln>
                                      <a:solidFill>
                                        <a:srgbClr val="7030A0"/>
                                      </a:solidFill>
                                      <a:latin typeface="Cambria Math" panose="02040503050406030204" pitchFamily="18" charset="0"/>
                                      <a:ea typeface="Cambria Math" panose="02040503050406030204" pitchFamily="18" charset="0"/>
                                    </a:rPr>
                                    <m:t>𝑙</m:t>
                                  </m:r>
                                </m:sub>
                              </m:sSub>
                            </m:e>
                          </m:d>
                          <m:r>
                            <a:rPr lang="en-US" b="0" i="1" smtClean="0">
                              <a:ln>
                                <a:noFill/>
                              </a:ln>
                              <a:solidFill>
                                <a:srgbClr val="7030A0"/>
                              </a:solidFill>
                              <a:latin typeface="Cambria Math" panose="02040503050406030204" pitchFamily="18" charset="0"/>
                              <a:ea typeface="Cambria Math" panose="02040503050406030204" pitchFamily="18" charset="0"/>
                            </a:rPr>
                            <m:t>−</m:t>
                          </m:r>
                          <m:sSub>
                            <m:sSubPr>
                              <m:ctrlPr>
                                <a:rPr lang="en-US" i="1">
                                  <a:ln>
                                    <a:noFill/>
                                  </a:ln>
                                  <a:solidFill>
                                    <a:srgbClr val="7030A0"/>
                                  </a:solidFill>
                                  <a:latin typeface="Cambria Math" panose="02040503050406030204" pitchFamily="18" charset="0"/>
                                  <a:ea typeface="Cambria Math" panose="02040503050406030204" pitchFamily="18" charset="0"/>
                                </a:rPr>
                              </m:ctrlPr>
                            </m:sSubPr>
                            <m:e>
                              <m:acc>
                                <m:accPr>
                                  <m:chr m:val="̂"/>
                                  <m:ctrlPr>
                                    <a:rPr lang="en-US" i="1">
                                      <a:ln>
                                        <a:noFill/>
                                      </a:ln>
                                      <a:solidFill>
                                        <a:srgbClr val="7030A0"/>
                                      </a:solidFill>
                                      <a:latin typeface="Cambria Math" panose="02040503050406030204" pitchFamily="18" charset="0"/>
                                      <a:ea typeface="Cambria Math" panose="02040503050406030204" pitchFamily="18" charset="0"/>
                                    </a:rPr>
                                  </m:ctrlPr>
                                </m:accPr>
                                <m:e>
                                  <m:r>
                                    <a:rPr lang="en-US" i="1">
                                      <a:ln>
                                        <a:noFill/>
                                      </a:ln>
                                      <a:solidFill>
                                        <a:srgbClr val="7030A0"/>
                                      </a:solidFill>
                                      <a:latin typeface="Cambria Math" panose="02040503050406030204" pitchFamily="18" charset="0"/>
                                      <a:ea typeface="Cambria Math" panose="02040503050406030204" pitchFamily="18" charset="0"/>
                                    </a:rPr>
                                    <m:t>𝑟</m:t>
                                  </m:r>
                                </m:e>
                              </m:acc>
                            </m:e>
                            <m:sub>
                              <m:r>
                                <a:rPr lang="en-US" i="1">
                                  <a:ln>
                                    <a:noFill/>
                                  </a:ln>
                                  <a:solidFill>
                                    <a:srgbClr val="7030A0"/>
                                  </a:solidFill>
                                  <a:latin typeface="Cambria Math" panose="02040503050406030204" pitchFamily="18" charset="0"/>
                                  <a:ea typeface="Cambria Math" panose="02040503050406030204" pitchFamily="18" charset="0"/>
                                </a:rPr>
                                <m:t>𝜃</m:t>
                              </m:r>
                            </m:sub>
                          </m:sSub>
                          <m:d>
                            <m:dPr>
                              <m:ctrlPr>
                                <a:rPr lang="en-US" i="1">
                                  <a:ln>
                                    <a:noFill/>
                                  </a:ln>
                                  <a:solidFill>
                                    <a:srgbClr val="7030A0"/>
                                  </a:solidFill>
                                  <a:latin typeface="Cambria Math" panose="02040503050406030204" pitchFamily="18" charset="0"/>
                                  <a:ea typeface="Cambria Math" panose="02040503050406030204" pitchFamily="18" charset="0"/>
                                </a:rPr>
                              </m:ctrlPr>
                            </m:dPr>
                            <m:e>
                              <m:r>
                                <a:rPr lang="en-US" i="1">
                                  <a:ln>
                                    <a:noFill/>
                                  </a:ln>
                                  <a:solidFill>
                                    <a:srgbClr val="7030A0"/>
                                  </a:solidFill>
                                  <a:latin typeface="Cambria Math" panose="02040503050406030204" pitchFamily="18" charset="0"/>
                                  <a:ea typeface="Cambria Math" panose="02040503050406030204" pitchFamily="18" charset="0"/>
                                </a:rPr>
                                <m:t>𝑥</m:t>
                              </m:r>
                              <m:r>
                                <a:rPr lang="en-US" i="1">
                                  <a:ln>
                                    <a:noFill/>
                                  </a:ln>
                                  <a:solidFill>
                                    <a:srgbClr val="7030A0"/>
                                  </a:solidFill>
                                  <a:latin typeface="Cambria Math" panose="02040503050406030204" pitchFamily="18" charset="0"/>
                                  <a:ea typeface="Cambria Math" panose="02040503050406030204" pitchFamily="18" charset="0"/>
                                </a:rPr>
                                <m:t>,</m:t>
                              </m:r>
                              <m:sSub>
                                <m:sSubPr>
                                  <m:ctrlPr>
                                    <a:rPr lang="en-US" i="1" smtClean="0">
                                      <a:ln>
                                        <a:noFill/>
                                      </a:ln>
                                      <a:solidFill>
                                        <a:srgbClr val="7030A0"/>
                                      </a:solidFill>
                                      <a:latin typeface="Cambria Math" panose="02040503050406030204" pitchFamily="18" charset="0"/>
                                      <a:ea typeface="Cambria Math" panose="02040503050406030204" pitchFamily="18" charset="0"/>
                                    </a:rPr>
                                  </m:ctrlPr>
                                </m:sSubPr>
                                <m:e>
                                  <m:r>
                                    <a:rPr lang="en-US" b="0" i="1" smtClean="0">
                                      <a:ln>
                                        <a:noFill/>
                                      </a:ln>
                                      <a:solidFill>
                                        <a:srgbClr val="7030A0"/>
                                      </a:solidFill>
                                      <a:latin typeface="Cambria Math" panose="02040503050406030204" pitchFamily="18" charset="0"/>
                                      <a:ea typeface="Cambria Math" panose="02040503050406030204" pitchFamily="18" charset="0"/>
                                    </a:rPr>
                                    <m:t>𝑦</m:t>
                                  </m:r>
                                </m:e>
                                <m:sub>
                                  <m:r>
                                    <a:rPr lang="en-US" b="0" i="1" smtClean="0">
                                      <a:ln>
                                        <a:noFill/>
                                      </a:ln>
                                      <a:solidFill>
                                        <a:srgbClr val="7030A0"/>
                                      </a:solidFill>
                                      <a:latin typeface="Cambria Math" panose="02040503050406030204" pitchFamily="18" charset="0"/>
                                      <a:ea typeface="Cambria Math" panose="02040503050406030204" pitchFamily="18" charset="0"/>
                                    </a:rPr>
                                    <m:t>𝑤</m:t>
                                  </m:r>
                                </m:sub>
                              </m:sSub>
                            </m:e>
                          </m:d>
                          <m:r>
                            <a:rPr lang="en-US" b="0" i="1" smtClean="0">
                              <a:ln>
                                <a:noFill/>
                              </a:ln>
                              <a:solidFill>
                                <a:srgbClr val="7030A0"/>
                              </a:solidFill>
                              <a:latin typeface="Cambria Math" panose="02040503050406030204" pitchFamily="18" charset="0"/>
                              <a:ea typeface="Cambria Math" panose="02040503050406030204" pitchFamily="18" charset="0"/>
                            </a:rPr>
                            <m:t>)</m:t>
                          </m:r>
                          <m:r>
                            <a:rPr lang="en-US" b="0" i="1" smtClean="0">
                              <a:ln>
                                <a:noFill/>
                              </a:ln>
                              <a:solidFill>
                                <a:srgbClr val="7030A0"/>
                              </a:solidFill>
                              <a:latin typeface="Cambria Math" panose="02040503050406030204" pitchFamily="18" charset="0"/>
                            </a:rPr>
                            <m:t> </m:t>
                          </m:r>
                          <m:d>
                            <m:dPr>
                              <m:begChr m:val="["/>
                              <m:endChr m:val="]"/>
                              <m:ctrlPr>
                                <a:rPr lang="en-US" b="0" i="1" smtClean="0">
                                  <a:ln>
                                    <a:noFill/>
                                  </a:ln>
                                  <a:latin typeface="Cambria Math" panose="02040503050406030204" pitchFamily="18" charset="0"/>
                                </a:rPr>
                              </m:ctrlPr>
                            </m:dPr>
                            <m:e>
                              <m:sSub>
                                <m:sSubPr>
                                  <m:ctrlPr>
                                    <a:rPr lang="en-US" b="0" i="1" smtClean="0">
                                      <a:ln>
                                        <a:noFill/>
                                      </a:ln>
                                      <a:solidFill>
                                        <a:srgbClr val="C00000"/>
                                      </a:solidFill>
                                      <a:latin typeface="Cambria Math" panose="02040503050406030204" pitchFamily="18" charset="0"/>
                                    </a:rPr>
                                  </m:ctrlPr>
                                </m:sSubPr>
                                <m:e>
                                  <m:r>
                                    <m:rPr>
                                      <m:sty m:val="p"/>
                                    </m:rPr>
                                    <a:rPr lang="en-US" b="0" i="1" smtClean="0">
                                      <a:ln>
                                        <a:noFill/>
                                      </a:ln>
                                      <a:solidFill>
                                        <a:srgbClr val="C00000"/>
                                      </a:solidFill>
                                      <a:latin typeface="Cambria Math" panose="02040503050406030204" pitchFamily="18" charset="0"/>
                                      <a:ea typeface="Cambria Math" panose="02040503050406030204" pitchFamily="18" charset="0"/>
                                    </a:rPr>
                                    <m:t>∇</m:t>
                                  </m:r>
                                </m:e>
                                <m:sub>
                                  <m:r>
                                    <a:rPr lang="en-US" b="0" i="1" smtClean="0">
                                      <a:ln>
                                        <a:noFill/>
                                      </a:ln>
                                      <a:solidFill>
                                        <a:srgbClr val="C00000"/>
                                      </a:solidFill>
                                      <a:latin typeface="Cambria Math" panose="02040503050406030204" pitchFamily="18" charset="0"/>
                                      <a:ea typeface="Cambria Math" panose="02040503050406030204" pitchFamily="18" charset="0"/>
                                    </a:rPr>
                                    <m:t>𝜃</m:t>
                                  </m:r>
                                </m:sub>
                              </m:sSub>
                              <m:func>
                                <m:funcPr>
                                  <m:ctrlPr>
                                    <a:rPr lang="en-US" b="0" i="1" smtClean="0">
                                      <a:ln>
                                        <a:noFill/>
                                      </a:ln>
                                      <a:solidFill>
                                        <a:srgbClr val="C00000"/>
                                      </a:solidFill>
                                      <a:latin typeface="Cambria Math" panose="02040503050406030204" pitchFamily="18" charset="0"/>
                                    </a:rPr>
                                  </m:ctrlPr>
                                </m:funcPr>
                                <m:fName>
                                  <m:r>
                                    <m:rPr>
                                      <m:sty m:val="p"/>
                                    </m:rPr>
                                    <a:rPr lang="en-US" b="0" i="0" smtClean="0">
                                      <a:ln>
                                        <a:noFill/>
                                      </a:ln>
                                      <a:solidFill>
                                        <a:srgbClr val="C00000"/>
                                      </a:solidFill>
                                      <a:latin typeface="Cambria Math" panose="02040503050406030204" pitchFamily="18" charset="0"/>
                                    </a:rPr>
                                    <m:t>log</m:t>
                                  </m:r>
                                </m:fName>
                                <m:e>
                                  <m:r>
                                    <a:rPr lang="en-US" b="0" i="1" smtClean="0">
                                      <a:ln>
                                        <a:noFill/>
                                      </a:ln>
                                      <a:solidFill>
                                        <a:srgbClr val="C00000"/>
                                      </a:solidFill>
                                      <a:latin typeface="Cambria Math" panose="02040503050406030204" pitchFamily="18" charset="0"/>
                                      <a:ea typeface="Cambria Math" panose="02040503050406030204" pitchFamily="18" charset="0"/>
                                    </a:rPr>
                                    <m:t>𝜋</m:t>
                                  </m:r>
                                  <m:d>
                                    <m:dPr>
                                      <m:ctrlPr>
                                        <a:rPr lang="en-US" b="0" i="1" smtClean="0">
                                          <a:ln>
                                            <a:noFill/>
                                          </a:ln>
                                          <a:solidFill>
                                            <a:srgbClr val="C00000"/>
                                          </a:solidFill>
                                          <a:latin typeface="Cambria Math" panose="02040503050406030204" pitchFamily="18" charset="0"/>
                                          <a:ea typeface="Cambria Math" panose="02040503050406030204" pitchFamily="18" charset="0"/>
                                        </a:rPr>
                                      </m:ctrlPr>
                                    </m:dPr>
                                    <m:e>
                                      <m:sSub>
                                        <m:sSubPr>
                                          <m:ctrlPr>
                                            <a:rPr lang="en-US" b="0" i="1" smtClean="0">
                                              <a:ln>
                                                <a:noFill/>
                                              </a:ln>
                                              <a:solidFill>
                                                <a:srgbClr val="C00000"/>
                                              </a:solidFill>
                                              <a:latin typeface="Cambria Math" panose="02040503050406030204" pitchFamily="18" charset="0"/>
                                              <a:ea typeface="Cambria Math" panose="02040503050406030204" pitchFamily="18" charset="0"/>
                                            </a:rPr>
                                          </m:ctrlPr>
                                        </m:sSubPr>
                                        <m:e>
                                          <m:r>
                                            <a:rPr lang="en-US" b="0" i="1" smtClean="0">
                                              <a:ln>
                                                <a:noFill/>
                                              </a:ln>
                                              <a:solidFill>
                                                <a:srgbClr val="C00000"/>
                                              </a:solidFill>
                                              <a:latin typeface="Cambria Math" panose="02040503050406030204" pitchFamily="18" charset="0"/>
                                              <a:ea typeface="Cambria Math" panose="02040503050406030204" pitchFamily="18" charset="0"/>
                                            </a:rPr>
                                            <m:t>𝑦</m:t>
                                          </m:r>
                                        </m:e>
                                        <m:sub>
                                          <m:r>
                                            <a:rPr lang="en-US" b="0" i="1" smtClean="0">
                                              <a:ln>
                                                <a:noFill/>
                                              </a:ln>
                                              <a:solidFill>
                                                <a:srgbClr val="C00000"/>
                                              </a:solidFill>
                                              <a:latin typeface="Cambria Math" panose="02040503050406030204" pitchFamily="18" charset="0"/>
                                              <a:ea typeface="Cambria Math" panose="02040503050406030204" pitchFamily="18" charset="0"/>
                                            </a:rPr>
                                            <m:t>𝑤</m:t>
                                          </m:r>
                                        </m:sub>
                                      </m:sSub>
                                    </m:e>
                                    <m:e>
                                      <m:r>
                                        <a:rPr lang="en-US" b="0" i="1" smtClean="0">
                                          <a:ln>
                                            <a:noFill/>
                                          </a:ln>
                                          <a:solidFill>
                                            <a:srgbClr val="C00000"/>
                                          </a:solidFill>
                                          <a:latin typeface="Cambria Math" panose="02040503050406030204" pitchFamily="18" charset="0"/>
                                          <a:ea typeface="Cambria Math" panose="02040503050406030204" pitchFamily="18" charset="0"/>
                                        </a:rPr>
                                        <m:t>𝑥</m:t>
                                      </m:r>
                                    </m:e>
                                  </m:d>
                                </m:e>
                              </m:func>
                              <m:r>
                                <a:rPr lang="en-US" b="0" i="1" smtClean="0">
                                  <a:ln>
                                    <a:noFill/>
                                  </a:ln>
                                  <a:latin typeface="Cambria Math" panose="02040503050406030204" pitchFamily="18" charset="0"/>
                                </a:rPr>
                                <m:t>−</m:t>
                              </m:r>
                              <m:sSub>
                                <m:sSubPr>
                                  <m:ctrlPr>
                                    <a:rPr lang="en-US" i="1" smtClean="0">
                                      <a:ln>
                                        <a:noFill/>
                                      </a:ln>
                                      <a:solidFill>
                                        <a:schemeClr val="accent6">
                                          <a:lumMod val="75000"/>
                                        </a:schemeClr>
                                      </a:solidFill>
                                      <a:latin typeface="Cambria Math" panose="02040503050406030204" pitchFamily="18" charset="0"/>
                                    </a:rPr>
                                  </m:ctrlPr>
                                </m:sSubPr>
                                <m:e>
                                  <m:r>
                                    <m:rPr>
                                      <m:sty m:val="p"/>
                                    </m:rPr>
                                    <a:rPr lang="en-US" i="1">
                                      <a:ln>
                                        <a:noFill/>
                                      </a:ln>
                                      <a:solidFill>
                                        <a:schemeClr val="accent6">
                                          <a:lumMod val="75000"/>
                                        </a:schemeClr>
                                      </a:solidFill>
                                      <a:latin typeface="Cambria Math" panose="02040503050406030204" pitchFamily="18" charset="0"/>
                                      <a:ea typeface="Cambria Math" panose="02040503050406030204" pitchFamily="18" charset="0"/>
                                    </a:rPr>
                                    <m:t>∇</m:t>
                                  </m:r>
                                </m:e>
                                <m:sub>
                                  <m:r>
                                    <a:rPr lang="en-US" i="1">
                                      <a:ln>
                                        <a:noFill/>
                                      </a:ln>
                                      <a:solidFill>
                                        <a:schemeClr val="accent6">
                                          <a:lumMod val="75000"/>
                                        </a:schemeClr>
                                      </a:solidFill>
                                      <a:latin typeface="Cambria Math" panose="02040503050406030204" pitchFamily="18" charset="0"/>
                                      <a:ea typeface="Cambria Math" panose="02040503050406030204" pitchFamily="18" charset="0"/>
                                    </a:rPr>
                                    <m:t>𝜃</m:t>
                                  </m:r>
                                </m:sub>
                              </m:sSub>
                              <m:func>
                                <m:funcPr>
                                  <m:ctrlPr>
                                    <a:rPr lang="en-US" i="1">
                                      <a:ln>
                                        <a:noFill/>
                                      </a:ln>
                                      <a:solidFill>
                                        <a:schemeClr val="accent6">
                                          <a:lumMod val="75000"/>
                                        </a:schemeClr>
                                      </a:solidFill>
                                      <a:latin typeface="Cambria Math" panose="02040503050406030204" pitchFamily="18" charset="0"/>
                                    </a:rPr>
                                  </m:ctrlPr>
                                </m:funcPr>
                                <m:fName>
                                  <m:r>
                                    <m:rPr>
                                      <m:sty m:val="p"/>
                                    </m:rPr>
                                    <a:rPr lang="en-US">
                                      <a:ln>
                                        <a:noFill/>
                                      </a:ln>
                                      <a:solidFill>
                                        <a:schemeClr val="accent6">
                                          <a:lumMod val="75000"/>
                                        </a:schemeClr>
                                      </a:solidFill>
                                      <a:latin typeface="Cambria Math" panose="02040503050406030204" pitchFamily="18" charset="0"/>
                                    </a:rPr>
                                    <m:t>log</m:t>
                                  </m:r>
                                </m:fName>
                                <m:e>
                                  <m:r>
                                    <a:rPr lang="en-US" i="1">
                                      <a:ln>
                                        <a:noFill/>
                                      </a:ln>
                                      <a:solidFill>
                                        <a:schemeClr val="accent6">
                                          <a:lumMod val="75000"/>
                                        </a:schemeClr>
                                      </a:solidFill>
                                      <a:latin typeface="Cambria Math" panose="02040503050406030204" pitchFamily="18" charset="0"/>
                                      <a:ea typeface="Cambria Math" panose="02040503050406030204" pitchFamily="18" charset="0"/>
                                    </a:rPr>
                                    <m:t>𝜋</m:t>
                                  </m:r>
                                  <m:d>
                                    <m:dPr>
                                      <m:ctrlPr>
                                        <a:rPr lang="en-US" i="1">
                                          <a:ln>
                                            <a:noFill/>
                                          </a:ln>
                                          <a:solidFill>
                                            <a:schemeClr val="accent6">
                                              <a:lumMod val="75000"/>
                                            </a:schemeClr>
                                          </a:solidFill>
                                          <a:latin typeface="Cambria Math" panose="02040503050406030204" pitchFamily="18" charset="0"/>
                                          <a:ea typeface="Cambria Math" panose="02040503050406030204" pitchFamily="18" charset="0"/>
                                        </a:rPr>
                                      </m:ctrlPr>
                                    </m:dPr>
                                    <m:e>
                                      <m:sSub>
                                        <m:sSubPr>
                                          <m:ctrlPr>
                                            <a:rPr lang="en-US" i="1">
                                              <a:ln>
                                                <a:noFill/>
                                              </a:ln>
                                              <a:solidFill>
                                                <a:schemeClr val="accent6">
                                                  <a:lumMod val="75000"/>
                                                </a:schemeClr>
                                              </a:solidFill>
                                              <a:latin typeface="Cambria Math" panose="02040503050406030204" pitchFamily="18" charset="0"/>
                                              <a:ea typeface="Cambria Math" panose="02040503050406030204" pitchFamily="18" charset="0"/>
                                            </a:rPr>
                                          </m:ctrlPr>
                                        </m:sSubPr>
                                        <m:e>
                                          <m:r>
                                            <a:rPr lang="en-US" i="1">
                                              <a:ln>
                                                <a:noFill/>
                                              </a:ln>
                                              <a:solidFill>
                                                <a:schemeClr val="accent6">
                                                  <a:lumMod val="75000"/>
                                                </a:schemeClr>
                                              </a:solidFill>
                                              <a:latin typeface="Cambria Math" panose="02040503050406030204" pitchFamily="18" charset="0"/>
                                              <a:ea typeface="Cambria Math" panose="02040503050406030204" pitchFamily="18" charset="0"/>
                                            </a:rPr>
                                            <m:t>𝑦</m:t>
                                          </m:r>
                                        </m:e>
                                        <m:sub>
                                          <m:r>
                                            <a:rPr lang="en-US" b="0" i="1" smtClean="0">
                                              <a:ln>
                                                <a:noFill/>
                                              </a:ln>
                                              <a:solidFill>
                                                <a:schemeClr val="accent6">
                                                  <a:lumMod val="75000"/>
                                                </a:schemeClr>
                                              </a:solidFill>
                                              <a:latin typeface="Cambria Math" panose="02040503050406030204" pitchFamily="18" charset="0"/>
                                              <a:ea typeface="Cambria Math" panose="02040503050406030204" pitchFamily="18" charset="0"/>
                                            </a:rPr>
                                            <m:t>𝑙</m:t>
                                          </m:r>
                                        </m:sub>
                                      </m:sSub>
                                    </m:e>
                                    <m:e>
                                      <m:r>
                                        <a:rPr lang="en-US" i="1">
                                          <a:ln>
                                            <a:noFill/>
                                          </a:ln>
                                          <a:solidFill>
                                            <a:schemeClr val="accent6">
                                              <a:lumMod val="75000"/>
                                            </a:schemeClr>
                                          </a:solidFill>
                                          <a:latin typeface="Cambria Math" panose="02040503050406030204" pitchFamily="18" charset="0"/>
                                          <a:ea typeface="Cambria Math" panose="02040503050406030204" pitchFamily="18" charset="0"/>
                                        </a:rPr>
                                        <m:t>𝑥</m:t>
                                      </m:r>
                                    </m:e>
                                  </m:d>
                                </m:e>
                              </m:func>
                            </m:e>
                          </m:d>
                        </m:e>
                      </m:d>
                    </m:oMath>
                  </m:oMathPara>
                </a14:m>
                <a:endParaRPr lang="en-US" dirty="0"/>
              </a:p>
            </p:txBody>
          </p:sp>
        </mc:Choice>
        <mc:Fallback xmlns="">
          <p:sp>
            <p:nvSpPr>
              <p:cNvPr id="21" name="TextBox 20">
                <a:extLst>
                  <a:ext uri="{FF2B5EF4-FFF2-40B4-BE49-F238E27FC236}">
                    <a16:creationId xmlns:a16="http://schemas.microsoft.com/office/drawing/2014/main" id="{9E2CEE50-2728-24A8-E407-7550C677C34C}"/>
                  </a:ext>
                </a:extLst>
              </p:cNvPr>
              <p:cNvSpPr txBox="1">
                <a:spLocks noRot="1" noChangeAspect="1" noMove="1" noResize="1" noEditPoints="1" noAdjustHandles="1" noChangeArrowheads="1" noChangeShapeType="1" noTextEdit="1"/>
              </p:cNvSpPr>
              <p:nvPr/>
            </p:nvSpPr>
            <p:spPr>
              <a:xfrm>
                <a:off x="555103" y="5111626"/>
                <a:ext cx="10982986" cy="642420"/>
              </a:xfrm>
              <a:prstGeom prst="rect">
                <a:avLst/>
              </a:prstGeom>
              <a:blipFill>
                <a:blip r:embed="rId9"/>
                <a:stretch>
                  <a:fillRect l="-1039" b="-11538"/>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8E32A9E7-D4B7-5CE0-FB21-3BFEF11DE3A4}"/>
              </a:ext>
            </a:extLst>
          </p:cNvPr>
          <p:cNvSpPr txBox="1"/>
          <p:nvPr/>
        </p:nvSpPr>
        <p:spPr>
          <a:xfrm>
            <a:off x="1748885" y="5802092"/>
            <a:ext cx="3542765" cy="307777"/>
          </a:xfrm>
          <a:prstGeom prst="rect">
            <a:avLst/>
          </a:prstGeom>
          <a:noFill/>
        </p:spPr>
        <p:txBody>
          <a:bodyPr wrap="none" rtlCol="0">
            <a:spAutoFit/>
          </a:bodyPr>
          <a:lstStyle/>
          <a:p>
            <a:r>
              <a:rPr lang="en-US" sz="1400" dirty="0">
                <a:solidFill>
                  <a:srgbClr val="7030A0"/>
                </a:solidFill>
                <a:latin typeface="+mj-lt"/>
              </a:rPr>
              <a:t>Higher weight when reward estimate is wrong</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6D539BD-6322-5CFD-4CDC-4BFB6AC8AFC9}"/>
                  </a:ext>
                </a:extLst>
              </p:cNvPr>
              <p:cNvSpPr txBox="1"/>
              <p:nvPr/>
            </p:nvSpPr>
            <p:spPr>
              <a:xfrm>
                <a:off x="5289364" y="5808300"/>
                <a:ext cx="1976503" cy="307777"/>
              </a:xfrm>
              <a:prstGeom prst="rect">
                <a:avLst/>
              </a:prstGeom>
              <a:noFill/>
            </p:spPr>
            <p:txBody>
              <a:bodyPr wrap="none" rtlCol="0">
                <a:spAutoFit/>
              </a:bodyPr>
              <a:lstStyle/>
              <a:p>
                <a:r>
                  <a:rPr lang="en-US" sz="1400" dirty="0">
                    <a:ln>
                      <a:noFill/>
                    </a:ln>
                    <a:solidFill>
                      <a:srgbClr val="C00000"/>
                    </a:solidFill>
                    <a:latin typeface="+mj-lt"/>
                  </a:rPr>
                  <a:t>increase likelihood of </a:t>
                </a:r>
                <a14:m>
                  <m:oMath xmlns:m="http://schemas.openxmlformats.org/officeDocument/2006/math">
                    <m:sSub>
                      <m:sSubPr>
                        <m:ctrlPr>
                          <a:rPr lang="en-US" sz="1400" i="1" smtClean="0">
                            <a:ln>
                              <a:noFill/>
                            </a:ln>
                            <a:solidFill>
                              <a:srgbClr val="C00000"/>
                            </a:solidFill>
                            <a:latin typeface="Cambria Math" panose="02040503050406030204" pitchFamily="18" charset="0"/>
                          </a:rPr>
                        </m:ctrlPr>
                      </m:sSubPr>
                      <m:e>
                        <m:r>
                          <a:rPr lang="en-US" sz="1400" b="0" i="1" smtClean="0">
                            <a:ln>
                              <a:noFill/>
                            </a:ln>
                            <a:solidFill>
                              <a:srgbClr val="C00000"/>
                            </a:solidFill>
                            <a:latin typeface="Cambria Math" panose="02040503050406030204" pitchFamily="18" charset="0"/>
                          </a:rPr>
                          <m:t>𝑦</m:t>
                        </m:r>
                      </m:e>
                      <m:sub>
                        <m:r>
                          <a:rPr lang="en-US" sz="1400" b="0" i="1" smtClean="0">
                            <a:ln>
                              <a:noFill/>
                            </a:ln>
                            <a:solidFill>
                              <a:srgbClr val="C00000"/>
                            </a:solidFill>
                            <a:latin typeface="Cambria Math" panose="02040503050406030204" pitchFamily="18" charset="0"/>
                          </a:rPr>
                          <m:t>𝑤</m:t>
                        </m:r>
                      </m:sub>
                    </m:sSub>
                  </m:oMath>
                </a14:m>
                <a:endParaRPr lang="en-US" sz="1400" dirty="0">
                  <a:ln>
                    <a:noFill/>
                  </a:ln>
                  <a:solidFill>
                    <a:srgbClr val="C00000"/>
                  </a:solidFill>
                  <a:latin typeface="+mj-lt"/>
                </a:endParaRPr>
              </a:p>
            </p:txBody>
          </p:sp>
        </mc:Choice>
        <mc:Fallback xmlns="">
          <p:sp>
            <p:nvSpPr>
              <p:cNvPr id="23" name="TextBox 22">
                <a:extLst>
                  <a:ext uri="{FF2B5EF4-FFF2-40B4-BE49-F238E27FC236}">
                    <a16:creationId xmlns:a16="http://schemas.microsoft.com/office/drawing/2014/main" id="{36D539BD-6322-5CFD-4CDC-4BFB6AC8AFC9}"/>
                  </a:ext>
                </a:extLst>
              </p:cNvPr>
              <p:cNvSpPr txBox="1">
                <a:spLocks noRot="1" noChangeAspect="1" noMove="1" noResize="1" noEditPoints="1" noAdjustHandles="1" noChangeArrowheads="1" noChangeShapeType="1" noTextEdit="1"/>
              </p:cNvSpPr>
              <p:nvPr/>
            </p:nvSpPr>
            <p:spPr>
              <a:xfrm>
                <a:off x="5289364" y="5808300"/>
                <a:ext cx="1976503" cy="307777"/>
              </a:xfrm>
              <a:prstGeom prst="rect">
                <a:avLst/>
              </a:prstGeom>
              <a:blipFill>
                <a:blip r:embed="rId10"/>
                <a:stretch>
                  <a:fillRect l="-1274"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60FD7EF-2870-1358-5FBF-08FAD73D431C}"/>
                  </a:ext>
                </a:extLst>
              </p:cNvPr>
              <p:cNvSpPr txBox="1"/>
              <p:nvPr/>
            </p:nvSpPr>
            <p:spPr>
              <a:xfrm>
                <a:off x="7316115" y="5798560"/>
                <a:ext cx="1975284" cy="307777"/>
              </a:xfrm>
              <a:prstGeom prst="rect">
                <a:avLst/>
              </a:prstGeom>
              <a:noFill/>
            </p:spPr>
            <p:txBody>
              <a:bodyPr wrap="none" rtlCol="0">
                <a:spAutoFit/>
              </a:bodyPr>
              <a:lstStyle/>
              <a:p>
                <a:r>
                  <a:rPr lang="en-US" sz="1400" dirty="0">
                    <a:ln>
                      <a:noFill/>
                    </a:ln>
                    <a:solidFill>
                      <a:schemeClr val="accent6">
                        <a:lumMod val="75000"/>
                      </a:schemeClr>
                    </a:solidFill>
                    <a:latin typeface="+mj-lt"/>
                  </a:rPr>
                  <a:t>decrease likelihood of </a:t>
                </a:r>
                <a14:m>
                  <m:oMath xmlns:m="http://schemas.openxmlformats.org/officeDocument/2006/math">
                    <m:sSub>
                      <m:sSubPr>
                        <m:ctrlPr>
                          <a:rPr lang="en-US" sz="1400" i="1" smtClean="0">
                            <a:ln>
                              <a:noFill/>
                            </a:ln>
                            <a:solidFill>
                              <a:schemeClr val="accent6">
                                <a:lumMod val="75000"/>
                              </a:schemeClr>
                            </a:solidFill>
                            <a:latin typeface="Cambria Math" panose="02040503050406030204" pitchFamily="18" charset="0"/>
                          </a:rPr>
                        </m:ctrlPr>
                      </m:sSubPr>
                      <m:e>
                        <m:r>
                          <a:rPr lang="en-US" sz="1400" b="0" i="1" smtClean="0">
                            <a:ln>
                              <a:noFill/>
                            </a:ln>
                            <a:solidFill>
                              <a:schemeClr val="accent6">
                                <a:lumMod val="75000"/>
                              </a:schemeClr>
                            </a:solidFill>
                            <a:latin typeface="Cambria Math" panose="02040503050406030204" pitchFamily="18" charset="0"/>
                          </a:rPr>
                          <m:t>𝑦</m:t>
                        </m:r>
                      </m:e>
                      <m:sub>
                        <m:r>
                          <a:rPr lang="en-US" sz="1400" b="0" i="1" smtClean="0">
                            <a:ln>
                              <a:noFill/>
                            </a:ln>
                            <a:solidFill>
                              <a:schemeClr val="accent6">
                                <a:lumMod val="75000"/>
                              </a:schemeClr>
                            </a:solidFill>
                            <a:latin typeface="Cambria Math" panose="02040503050406030204" pitchFamily="18" charset="0"/>
                          </a:rPr>
                          <m:t>𝑙</m:t>
                        </m:r>
                      </m:sub>
                    </m:sSub>
                  </m:oMath>
                </a14:m>
                <a:endParaRPr lang="en-US" sz="1400" dirty="0">
                  <a:ln>
                    <a:noFill/>
                  </a:ln>
                  <a:solidFill>
                    <a:schemeClr val="accent6">
                      <a:lumMod val="75000"/>
                    </a:schemeClr>
                  </a:solidFill>
                  <a:latin typeface="+mj-lt"/>
                </a:endParaRPr>
              </a:p>
            </p:txBody>
          </p:sp>
        </mc:Choice>
        <mc:Fallback xmlns="">
          <p:sp>
            <p:nvSpPr>
              <p:cNvPr id="24" name="TextBox 23">
                <a:extLst>
                  <a:ext uri="{FF2B5EF4-FFF2-40B4-BE49-F238E27FC236}">
                    <a16:creationId xmlns:a16="http://schemas.microsoft.com/office/drawing/2014/main" id="{160FD7EF-2870-1358-5FBF-08FAD73D431C}"/>
                  </a:ext>
                </a:extLst>
              </p:cNvPr>
              <p:cNvSpPr txBox="1">
                <a:spLocks noRot="1" noChangeAspect="1" noMove="1" noResize="1" noEditPoints="1" noAdjustHandles="1" noChangeArrowheads="1" noChangeShapeType="1" noTextEdit="1"/>
              </p:cNvSpPr>
              <p:nvPr/>
            </p:nvSpPr>
            <p:spPr>
              <a:xfrm>
                <a:off x="7316115" y="5798560"/>
                <a:ext cx="1975284" cy="307777"/>
              </a:xfrm>
              <a:prstGeom prst="rect">
                <a:avLst/>
              </a:prstGeom>
              <a:blipFill>
                <a:blip r:embed="rId11"/>
                <a:stretch>
                  <a:fillRect l="-1282" t="-4000" b="-20000"/>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2F0910EC-81B5-7C99-E964-47C0D0C798D1}"/>
              </a:ext>
            </a:extLst>
          </p:cNvPr>
          <p:cNvSpPr txBox="1"/>
          <p:nvPr/>
        </p:nvSpPr>
        <p:spPr>
          <a:xfrm>
            <a:off x="3562238" y="4042707"/>
            <a:ext cx="6135130" cy="338554"/>
          </a:xfrm>
          <a:prstGeom prst="rect">
            <a:avLst/>
          </a:prstGeom>
          <a:noFill/>
        </p:spPr>
        <p:txBody>
          <a:bodyPr wrap="square">
            <a:spAutoFit/>
          </a:bodyPr>
          <a:lstStyle/>
          <a:p>
            <a:r>
              <a:rPr lang="en-US" sz="1600" dirty="0"/>
              <a:t>is the reward implicitly defined by the language model</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523EE5-97D6-B702-161B-7CD055523868}"/>
                  </a:ext>
                </a:extLst>
              </p:cNvPr>
              <p:cNvSpPr txBox="1"/>
              <p:nvPr/>
            </p:nvSpPr>
            <p:spPr>
              <a:xfrm>
                <a:off x="468370" y="4798189"/>
                <a:ext cx="6209270" cy="338554"/>
              </a:xfrm>
              <a:prstGeom prst="rect">
                <a:avLst/>
              </a:prstGeom>
              <a:noFill/>
            </p:spPr>
            <p:txBody>
              <a:bodyPr wrap="square">
                <a:spAutoFit/>
              </a:bodyPr>
              <a:lstStyle/>
              <a:p>
                <a:r>
                  <a:rPr lang="en-US" sz="1600" dirty="0">
                    <a:solidFill>
                      <a:schemeClr val="tx1">
                        <a:lumMod val="65000"/>
                        <a:lumOff val="35000"/>
                      </a:schemeClr>
                    </a:solidFill>
                  </a:rPr>
                  <a:t>The gradient with respect to the parameters </a:t>
                </a:r>
                <a14:m>
                  <m:oMath xmlns:m="http://schemas.openxmlformats.org/officeDocument/2006/math">
                    <m:r>
                      <a:rPr lang="el-GR" sz="1600" i="1" dirty="0" smtClean="0">
                        <a:solidFill>
                          <a:schemeClr val="tx1">
                            <a:lumMod val="65000"/>
                            <a:lumOff val="35000"/>
                          </a:schemeClr>
                        </a:solidFill>
                        <a:latin typeface="Cambria Math" panose="02040503050406030204" pitchFamily="18" charset="0"/>
                      </a:rPr>
                      <m:t>𝜃</m:t>
                    </m:r>
                  </m:oMath>
                </a14:m>
                <a:endParaRPr lang="en-US" sz="1600" dirty="0">
                  <a:solidFill>
                    <a:schemeClr val="tx1">
                      <a:lumMod val="65000"/>
                      <a:lumOff val="35000"/>
                    </a:schemeClr>
                  </a:solidFill>
                </a:endParaRPr>
              </a:p>
            </p:txBody>
          </p:sp>
        </mc:Choice>
        <mc:Fallback xmlns="">
          <p:sp>
            <p:nvSpPr>
              <p:cNvPr id="30" name="TextBox 29">
                <a:extLst>
                  <a:ext uri="{FF2B5EF4-FFF2-40B4-BE49-F238E27FC236}">
                    <a16:creationId xmlns:a16="http://schemas.microsoft.com/office/drawing/2014/main" id="{E4523EE5-97D6-B702-161B-7CD055523868}"/>
                  </a:ext>
                </a:extLst>
              </p:cNvPr>
              <p:cNvSpPr txBox="1">
                <a:spLocks noRot="1" noChangeAspect="1" noMove="1" noResize="1" noEditPoints="1" noAdjustHandles="1" noChangeArrowheads="1" noChangeShapeType="1" noTextEdit="1"/>
              </p:cNvSpPr>
              <p:nvPr/>
            </p:nvSpPr>
            <p:spPr>
              <a:xfrm>
                <a:off x="468370" y="4798189"/>
                <a:ext cx="6209270" cy="338554"/>
              </a:xfrm>
              <a:prstGeom prst="rect">
                <a:avLst/>
              </a:prstGeom>
              <a:blipFill>
                <a:blip r:embed="rId12"/>
                <a:stretch>
                  <a:fillRect l="-408" t="-3571" b="-17857"/>
                </a:stretch>
              </a:blipFill>
            </p:spPr>
            <p:txBody>
              <a:bodyPr/>
              <a:lstStyle/>
              <a:p>
                <a:r>
                  <a:rPr lang="en-US">
                    <a:noFill/>
                  </a:rPr>
                  <a:t> </a:t>
                </a:r>
              </a:p>
            </p:txBody>
          </p:sp>
        </mc:Fallback>
      </mc:AlternateContent>
    </p:spTree>
    <p:extLst>
      <p:ext uri="{BB962C8B-B14F-4D97-AF65-F5344CB8AC3E}">
        <p14:creationId xmlns:p14="http://schemas.microsoft.com/office/powerpoint/2010/main" val="914896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E6E0-76AB-D8FF-E023-F3966725746B}"/>
              </a:ext>
            </a:extLst>
          </p:cNvPr>
          <p:cNvSpPr>
            <a:spLocks noGrp="1"/>
          </p:cNvSpPr>
          <p:nvPr>
            <p:ph type="title"/>
          </p:nvPr>
        </p:nvSpPr>
        <p:spPr>
          <a:xfrm>
            <a:off x="334297" y="365125"/>
            <a:ext cx="11019503" cy="859993"/>
          </a:xfrm>
        </p:spPr>
        <p:txBody>
          <a:bodyPr/>
          <a:lstStyle/>
          <a:p>
            <a:r>
              <a:rPr lang="en-US" dirty="0"/>
              <a:t>Results: Llama 2-Chat Alignment</a:t>
            </a:r>
          </a:p>
        </p:txBody>
      </p:sp>
      <p:pic>
        <p:nvPicPr>
          <p:cNvPr id="5" name="Picture 4" descr="A diagram of a diagram&#10;&#10;Description automatically generated">
            <a:extLst>
              <a:ext uri="{FF2B5EF4-FFF2-40B4-BE49-F238E27FC236}">
                <a16:creationId xmlns:a16="http://schemas.microsoft.com/office/drawing/2014/main" id="{C99DFE2E-CC7C-945C-0C8F-8F0D201C06DA}"/>
              </a:ext>
            </a:extLst>
          </p:cNvPr>
          <p:cNvPicPr>
            <a:picLocks noChangeAspect="1"/>
          </p:cNvPicPr>
          <p:nvPr/>
        </p:nvPicPr>
        <p:blipFill rotWithShape="1">
          <a:blip r:embed="rId2"/>
          <a:srcRect l="4341" b="24332"/>
          <a:stretch/>
        </p:blipFill>
        <p:spPr>
          <a:xfrm>
            <a:off x="285750" y="1361289"/>
            <a:ext cx="5558298" cy="2552340"/>
          </a:xfrm>
          <a:prstGeom prst="rect">
            <a:avLst/>
          </a:prstGeom>
        </p:spPr>
      </p:pic>
      <p:pic>
        <p:nvPicPr>
          <p:cNvPr id="7" name="Picture 6" descr="A screenshot of a graph&#10;&#10;Description automatically generated">
            <a:extLst>
              <a:ext uri="{FF2B5EF4-FFF2-40B4-BE49-F238E27FC236}">
                <a16:creationId xmlns:a16="http://schemas.microsoft.com/office/drawing/2014/main" id="{0C1D02E1-0E37-6A95-013F-34DED73BF1AD}"/>
              </a:ext>
            </a:extLst>
          </p:cNvPr>
          <p:cNvPicPr>
            <a:picLocks noChangeAspect="1"/>
          </p:cNvPicPr>
          <p:nvPr/>
        </p:nvPicPr>
        <p:blipFill rotWithShape="1">
          <a:blip r:embed="rId3"/>
          <a:srcRect l="4931" r="8331" b="17072"/>
          <a:stretch/>
        </p:blipFill>
        <p:spPr>
          <a:xfrm>
            <a:off x="6283070" y="1400617"/>
            <a:ext cx="5774350" cy="2552340"/>
          </a:xfrm>
          <a:prstGeom prst="rect">
            <a:avLst/>
          </a:prstGeom>
        </p:spPr>
      </p:pic>
      <p:sp>
        <p:nvSpPr>
          <p:cNvPr id="10" name="Content Placeholder 9">
            <a:extLst>
              <a:ext uri="{FF2B5EF4-FFF2-40B4-BE49-F238E27FC236}">
                <a16:creationId xmlns:a16="http://schemas.microsoft.com/office/drawing/2014/main" id="{BA95D367-AFCC-9C76-E653-4EEB56638AC8}"/>
              </a:ext>
            </a:extLst>
          </p:cNvPr>
          <p:cNvSpPr>
            <a:spLocks noGrp="1"/>
          </p:cNvSpPr>
          <p:nvPr>
            <p:ph idx="1"/>
          </p:nvPr>
        </p:nvSpPr>
        <p:spPr>
          <a:xfrm>
            <a:off x="452284" y="4040535"/>
            <a:ext cx="5391764" cy="1917809"/>
          </a:xfrm>
        </p:spPr>
        <p:txBody>
          <a:bodyPr>
            <a:normAutofit/>
          </a:bodyPr>
          <a:lstStyle/>
          <a:p>
            <a:r>
              <a:rPr lang="en-US" sz="2000" dirty="0">
                <a:solidFill>
                  <a:schemeClr val="tx1">
                    <a:lumMod val="65000"/>
                    <a:lumOff val="35000"/>
                  </a:schemeClr>
                </a:solidFill>
              </a:rPr>
              <a:t>Iterative runs to improve Reward Models (RM)</a:t>
            </a:r>
          </a:p>
          <a:p>
            <a:r>
              <a:rPr lang="en-US" sz="2000" dirty="0">
                <a:solidFill>
                  <a:schemeClr val="tx1">
                    <a:lumMod val="65000"/>
                    <a:lumOff val="35000"/>
                  </a:schemeClr>
                </a:solidFill>
              </a:rPr>
              <a:t>Multiple RMs </a:t>
            </a:r>
          </a:p>
          <a:p>
            <a:r>
              <a:rPr lang="en-US" sz="2000" dirty="0">
                <a:solidFill>
                  <a:schemeClr val="tx1">
                    <a:lumMod val="65000"/>
                    <a:lumOff val="35000"/>
                  </a:schemeClr>
                </a:solidFill>
              </a:rPr>
              <a:t>Rejection Sampling </a:t>
            </a:r>
          </a:p>
          <a:p>
            <a:r>
              <a:rPr lang="en-US" sz="2000" dirty="0">
                <a:solidFill>
                  <a:schemeClr val="tx1">
                    <a:lumMod val="65000"/>
                    <a:lumOff val="35000"/>
                  </a:schemeClr>
                </a:solidFill>
              </a:rPr>
              <a:t>Non-PPO vs. PPO</a:t>
            </a:r>
          </a:p>
        </p:txBody>
      </p:sp>
      <p:sp>
        <p:nvSpPr>
          <p:cNvPr id="12" name="TextBox 11">
            <a:extLst>
              <a:ext uri="{FF2B5EF4-FFF2-40B4-BE49-F238E27FC236}">
                <a16:creationId xmlns:a16="http://schemas.microsoft.com/office/drawing/2014/main" id="{B0ABB7F3-2BCF-C7F2-8DA0-CE52288E5284}"/>
              </a:ext>
            </a:extLst>
          </p:cNvPr>
          <p:cNvSpPr txBox="1"/>
          <p:nvPr/>
        </p:nvSpPr>
        <p:spPr>
          <a:xfrm>
            <a:off x="334297" y="6350956"/>
            <a:ext cx="5663380" cy="430887"/>
          </a:xfrm>
          <a:prstGeom prst="rect">
            <a:avLst/>
          </a:prstGeom>
          <a:noFill/>
        </p:spPr>
        <p:txBody>
          <a:bodyPr wrap="square">
            <a:spAutoFit/>
          </a:bodyPr>
          <a:lstStyle/>
          <a:p>
            <a:r>
              <a:rPr lang="en-US" sz="1100" dirty="0"/>
              <a:t>Hugo </a:t>
            </a:r>
            <a:r>
              <a:rPr lang="en-US" sz="1100" dirty="0" err="1"/>
              <a:t>Touvron</a:t>
            </a:r>
            <a:r>
              <a:rPr lang="en-US" sz="1100" dirty="0"/>
              <a:t> et al. Llama 2: Open Foundation and Fine-Tuned Chat Models, </a:t>
            </a:r>
            <a:r>
              <a:rPr lang="en-US" sz="1100" dirty="0">
                <a:hlinkClick r:id="rId4"/>
              </a:rPr>
              <a:t>https://arxiv.org/abs/2307.09288</a:t>
            </a:r>
            <a:r>
              <a:rPr lang="en-US" sz="1100" dirty="0"/>
              <a:t> (July 2023)</a:t>
            </a:r>
          </a:p>
        </p:txBody>
      </p:sp>
      <p:sp>
        <p:nvSpPr>
          <p:cNvPr id="13" name="Right Arrow 12">
            <a:extLst>
              <a:ext uri="{FF2B5EF4-FFF2-40B4-BE49-F238E27FC236}">
                <a16:creationId xmlns:a16="http://schemas.microsoft.com/office/drawing/2014/main" id="{EC18800F-A81D-D75E-5C37-9E2D5C67C216}"/>
              </a:ext>
            </a:extLst>
          </p:cNvPr>
          <p:cNvSpPr/>
          <p:nvPr/>
        </p:nvSpPr>
        <p:spPr>
          <a:xfrm>
            <a:off x="5797959" y="2328026"/>
            <a:ext cx="399436" cy="609600"/>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73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2E24E4D4-288D-36FB-5B71-526E8B897CF3}"/>
              </a:ext>
            </a:extLst>
          </p:cNvPr>
          <p:cNvGrpSpPr/>
          <p:nvPr/>
        </p:nvGrpSpPr>
        <p:grpSpPr>
          <a:xfrm>
            <a:off x="3654038" y="4894775"/>
            <a:ext cx="643318" cy="783003"/>
            <a:chOff x="1159859" y="4324567"/>
            <a:chExt cx="643318" cy="783003"/>
          </a:xfrm>
          <a:solidFill>
            <a:schemeClr val="accent6">
              <a:lumMod val="60000"/>
              <a:lumOff val="40000"/>
            </a:schemeClr>
          </a:solidFill>
        </p:grpSpPr>
        <p:sp>
          <p:nvSpPr>
            <p:cNvPr id="101" name="Oval 100">
              <a:extLst>
                <a:ext uri="{FF2B5EF4-FFF2-40B4-BE49-F238E27FC236}">
                  <a16:creationId xmlns:a16="http://schemas.microsoft.com/office/drawing/2014/main" id="{CA8535FD-637E-6D1A-7777-31896A067FCE}"/>
                </a:ext>
              </a:extLst>
            </p:cNvPr>
            <p:cNvSpPr/>
            <p:nvPr/>
          </p:nvSpPr>
          <p:spPr>
            <a:xfrm>
              <a:off x="1244551" y="4324567"/>
              <a:ext cx="473934" cy="473934"/>
            </a:xfrm>
            <a:prstGeom prst="ellipse">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 Same Side Corner Rectangle 101">
              <a:extLst>
                <a:ext uri="{FF2B5EF4-FFF2-40B4-BE49-F238E27FC236}">
                  <a16:creationId xmlns:a16="http://schemas.microsoft.com/office/drawing/2014/main" id="{D4C156CB-C263-58CF-364B-0142A960C273}"/>
                </a:ext>
              </a:extLst>
            </p:cNvPr>
            <p:cNvSpPr/>
            <p:nvPr/>
          </p:nvSpPr>
          <p:spPr>
            <a:xfrm>
              <a:off x="1159859" y="4772027"/>
              <a:ext cx="643318" cy="335543"/>
            </a:xfrm>
            <a:prstGeom prst="round2SameRect">
              <a:avLst>
                <a:gd name="adj1" fmla="val 40814"/>
                <a:gd name="adj2" fmla="val 0"/>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FFB0305D-907E-CE5B-42E5-BFE37CCE8536}"/>
              </a:ext>
            </a:extLst>
          </p:cNvPr>
          <p:cNvGrpSpPr/>
          <p:nvPr/>
        </p:nvGrpSpPr>
        <p:grpSpPr>
          <a:xfrm>
            <a:off x="2166383" y="4311333"/>
            <a:ext cx="643318" cy="783003"/>
            <a:chOff x="1159859" y="4324567"/>
            <a:chExt cx="643318" cy="783003"/>
          </a:xfrm>
          <a:solidFill>
            <a:schemeClr val="accent6">
              <a:lumMod val="60000"/>
              <a:lumOff val="40000"/>
            </a:schemeClr>
          </a:solidFill>
        </p:grpSpPr>
        <p:sp>
          <p:nvSpPr>
            <p:cNvPr id="98" name="Oval 97">
              <a:extLst>
                <a:ext uri="{FF2B5EF4-FFF2-40B4-BE49-F238E27FC236}">
                  <a16:creationId xmlns:a16="http://schemas.microsoft.com/office/drawing/2014/main" id="{4C8D5F41-83E0-6DE6-4800-BC71D2C31E06}"/>
                </a:ext>
              </a:extLst>
            </p:cNvPr>
            <p:cNvSpPr/>
            <p:nvPr/>
          </p:nvSpPr>
          <p:spPr>
            <a:xfrm>
              <a:off x="1244551" y="4324567"/>
              <a:ext cx="473934" cy="473934"/>
            </a:xfrm>
            <a:prstGeom prst="ellipse">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 Same Side Corner Rectangle 98">
              <a:extLst>
                <a:ext uri="{FF2B5EF4-FFF2-40B4-BE49-F238E27FC236}">
                  <a16:creationId xmlns:a16="http://schemas.microsoft.com/office/drawing/2014/main" id="{4D3D64B0-648D-845C-FA46-4965C03CDEC7}"/>
                </a:ext>
              </a:extLst>
            </p:cNvPr>
            <p:cNvSpPr/>
            <p:nvPr/>
          </p:nvSpPr>
          <p:spPr>
            <a:xfrm>
              <a:off x="1159859" y="4772027"/>
              <a:ext cx="643318" cy="335543"/>
            </a:xfrm>
            <a:prstGeom prst="round2SameRect">
              <a:avLst>
                <a:gd name="adj1" fmla="val 40814"/>
                <a:gd name="adj2" fmla="val 0"/>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130E813-772E-125A-3F9D-C9CEAE47A648}"/>
              </a:ext>
            </a:extLst>
          </p:cNvPr>
          <p:cNvSpPr>
            <a:spLocks noGrp="1"/>
          </p:cNvSpPr>
          <p:nvPr>
            <p:ph type="title"/>
          </p:nvPr>
        </p:nvSpPr>
        <p:spPr>
          <a:xfrm>
            <a:off x="838200" y="365125"/>
            <a:ext cx="8567053" cy="859993"/>
          </a:xfrm>
        </p:spPr>
        <p:txBody>
          <a:bodyPr>
            <a:normAutofit fontScale="90000"/>
          </a:bodyPr>
          <a:lstStyle/>
          <a:p>
            <a:pPr algn="ctr"/>
            <a:r>
              <a:rPr lang="en-US" sz="6000" dirty="0"/>
              <a:t>RLHF            vs.         RLAIF</a:t>
            </a:r>
          </a:p>
        </p:txBody>
      </p:sp>
      <p:grpSp>
        <p:nvGrpSpPr>
          <p:cNvPr id="7" name="Group 6">
            <a:extLst>
              <a:ext uri="{FF2B5EF4-FFF2-40B4-BE49-F238E27FC236}">
                <a16:creationId xmlns:a16="http://schemas.microsoft.com/office/drawing/2014/main" id="{3ED90BB4-E2E3-4813-A51D-EA4F699491C3}"/>
              </a:ext>
            </a:extLst>
          </p:cNvPr>
          <p:cNvGrpSpPr/>
          <p:nvPr/>
        </p:nvGrpSpPr>
        <p:grpSpPr>
          <a:xfrm>
            <a:off x="1451762" y="1825959"/>
            <a:ext cx="1889190" cy="1756192"/>
            <a:chOff x="2775036" y="2784277"/>
            <a:chExt cx="1889190" cy="1756192"/>
          </a:xfrm>
        </p:grpSpPr>
        <p:sp>
          <p:nvSpPr>
            <p:cNvPr id="8" name="Rounded Rectangle 7">
              <a:extLst>
                <a:ext uri="{FF2B5EF4-FFF2-40B4-BE49-F238E27FC236}">
                  <a16:creationId xmlns:a16="http://schemas.microsoft.com/office/drawing/2014/main" id="{FC23C78A-14BB-67E2-280B-D60E33C20C16}"/>
                </a:ext>
              </a:extLst>
            </p:cNvPr>
            <p:cNvSpPr/>
            <p:nvPr/>
          </p:nvSpPr>
          <p:spPr>
            <a:xfrm>
              <a:off x="2775036" y="2866339"/>
              <a:ext cx="1889190" cy="1674130"/>
            </a:xfrm>
            <a:prstGeom prst="roundRect">
              <a:avLst>
                <a:gd name="adj" fmla="val 8523"/>
              </a:avLst>
            </a:prstGeom>
            <a:ln>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accent4">
                    <a:lumMod val="75000"/>
                  </a:schemeClr>
                </a:solidFill>
              </a:endParaRPr>
            </a:p>
          </p:txBody>
        </p:sp>
        <p:grpSp>
          <p:nvGrpSpPr>
            <p:cNvPr id="9" name="Group 8">
              <a:extLst>
                <a:ext uri="{FF2B5EF4-FFF2-40B4-BE49-F238E27FC236}">
                  <a16:creationId xmlns:a16="http://schemas.microsoft.com/office/drawing/2014/main" id="{F0091A20-88E9-F96E-280C-5A8A967B26DA}"/>
                </a:ext>
              </a:extLst>
            </p:cNvPr>
            <p:cNvGrpSpPr/>
            <p:nvPr/>
          </p:nvGrpSpPr>
          <p:grpSpPr>
            <a:xfrm>
              <a:off x="3087650" y="3313664"/>
              <a:ext cx="1278633" cy="1079738"/>
              <a:chOff x="3666748" y="3366940"/>
              <a:chExt cx="1278633" cy="1079738"/>
            </a:xfrm>
            <a:solidFill>
              <a:schemeClr val="accent4"/>
            </a:solidFill>
          </p:grpSpPr>
          <p:sp>
            <p:nvSpPr>
              <p:cNvPr id="12" name="Straight Connector 523">
                <a:extLst>
                  <a:ext uri="{FF2B5EF4-FFF2-40B4-BE49-F238E27FC236}">
                    <a16:creationId xmlns:a16="http://schemas.microsoft.com/office/drawing/2014/main" id="{FC1076E8-7163-17FC-3513-DA037BACB53D}"/>
                  </a:ext>
                </a:extLst>
              </p:cNvPr>
              <p:cNvSpPr/>
              <p:nvPr/>
            </p:nvSpPr>
            <p:spPr>
              <a:xfrm flipH="1">
                <a:off x="4270058" y="3775074"/>
                <a:ext cx="228372"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3" name="Straight Connector 524">
                <a:extLst>
                  <a:ext uri="{FF2B5EF4-FFF2-40B4-BE49-F238E27FC236}">
                    <a16:creationId xmlns:a16="http://schemas.microsoft.com/office/drawing/2014/main" id="{E223A868-67DA-6978-FC74-F6C63162FB99}"/>
                  </a:ext>
                </a:extLst>
              </p:cNvPr>
              <p:cNvSpPr/>
              <p:nvPr/>
            </p:nvSpPr>
            <p:spPr>
              <a:xfrm flipH="1" flipV="1">
                <a:off x="3692598" y="3775074"/>
                <a:ext cx="509553"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4" name="Straight Connector 540">
                <a:extLst>
                  <a:ext uri="{FF2B5EF4-FFF2-40B4-BE49-F238E27FC236}">
                    <a16:creationId xmlns:a16="http://schemas.microsoft.com/office/drawing/2014/main" id="{802AD16C-6350-E5A0-FB51-FFFA213EB08B}"/>
                  </a:ext>
                </a:extLst>
              </p:cNvPr>
              <p:cNvSpPr/>
              <p:nvPr/>
            </p:nvSpPr>
            <p:spPr>
              <a:xfrm flipH="1">
                <a:off x="4271340" y="4076128"/>
                <a:ext cx="231736"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5" name="Straight Connector 541">
                <a:extLst>
                  <a:ext uri="{FF2B5EF4-FFF2-40B4-BE49-F238E27FC236}">
                    <a16:creationId xmlns:a16="http://schemas.microsoft.com/office/drawing/2014/main" id="{94FC6B17-EC94-3B39-17D4-23A79594F8F7}"/>
                  </a:ext>
                </a:extLst>
              </p:cNvPr>
              <p:cNvSpPr/>
              <p:nvPr/>
            </p:nvSpPr>
            <p:spPr>
              <a:xfrm flipH="1">
                <a:off x="3692598" y="4076128"/>
                <a:ext cx="509553"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6" name="Straight Connector 553">
                <a:extLst>
                  <a:ext uri="{FF2B5EF4-FFF2-40B4-BE49-F238E27FC236}">
                    <a16:creationId xmlns:a16="http://schemas.microsoft.com/office/drawing/2014/main" id="{077AC6E0-7217-B1E9-D64E-0CEC3105CC8E}"/>
                  </a:ext>
                </a:extLst>
              </p:cNvPr>
              <p:cNvSpPr/>
              <p:nvPr/>
            </p:nvSpPr>
            <p:spPr>
              <a:xfrm flipH="1">
                <a:off x="4268683" y="4377989"/>
                <a:ext cx="231121"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7" name="Straight Connector 565">
                <a:extLst>
                  <a:ext uri="{FF2B5EF4-FFF2-40B4-BE49-F238E27FC236}">
                    <a16:creationId xmlns:a16="http://schemas.microsoft.com/office/drawing/2014/main" id="{2B177FC1-1A7F-D1A6-C62D-FAEE2775B739}"/>
                  </a:ext>
                </a:extLst>
              </p:cNvPr>
              <p:cNvSpPr/>
              <p:nvPr/>
            </p:nvSpPr>
            <p:spPr>
              <a:xfrm flipV="1">
                <a:off x="4271340" y="3473990"/>
                <a:ext cx="230352" cy="60452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 name="Straight Connector 566">
                <a:extLst>
                  <a:ext uri="{FF2B5EF4-FFF2-40B4-BE49-F238E27FC236}">
                    <a16:creationId xmlns:a16="http://schemas.microsoft.com/office/drawing/2014/main" id="{01D9CA27-96B0-D1C4-0D80-BB0A3B08ACD7}"/>
                  </a:ext>
                </a:extLst>
              </p:cNvPr>
              <p:cNvSpPr/>
              <p:nvPr/>
            </p:nvSpPr>
            <p:spPr>
              <a:xfrm flipV="1">
                <a:off x="4272649" y="3776126"/>
                <a:ext cx="227332" cy="602242"/>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9" name="Straight Connector 567">
                <a:extLst>
                  <a:ext uri="{FF2B5EF4-FFF2-40B4-BE49-F238E27FC236}">
                    <a16:creationId xmlns:a16="http://schemas.microsoft.com/office/drawing/2014/main" id="{AB96C853-3812-C340-8E9C-877D08F1051B}"/>
                  </a:ext>
                </a:extLst>
              </p:cNvPr>
              <p:cNvSpPr/>
              <p:nvPr/>
            </p:nvSpPr>
            <p:spPr>
              <a:xfrm flipV="1">
                <a:off x="3829965" y="3475194"/>
                <a:ext cx="372185" cy="300394"/>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0" name="Straight Connector 568">
                <a:extLst>
                  <a:ext uri="{FF2B5EF4-FFF2-40B4-BE49-F238E27FC236}">
                    <a16:creationId xmlns:a16="http://schemas.microsoft.com/office/drawing/2014/main" id="{BCE09B30-EE8B-BB78-3CEB-63E6EA05EAF4}"/>
                  </a:ext>
                </a:extLst>
              </p:cNvPr>
              <p:cNvSpPr/>
              <p:nvPr/>
            </p:nvSpPr>
            <p:spPr>
              <a:xfrm flipV="1">
                <a:off x="3795769" y="3474020"/>
                <a:ext cx="406382" cy="601005"/>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1" name="Straight Connector 569">
                <a:extLst>
                  <a:ext uri="{FF2B5EF4-FFF2-40B4-BE49-F238E27FC236}">
                    <a16:creationId xmlns:a16="http://schemas.microsoft.com/office/drawing/2014/main" id="{C0FBD7C8-5F8B-4800-6C97-A043FCD3DAAD}"/>
                  </a:ext>
                </a:extLst>
              </p:cNvPr>
              <p:cNvSpPr/>
              <p:nvPr/>
            </p:nvSpPr>
            <p:spPr>
              <a:xfrm flipV="1">
                <a:off x="3804114" y="3775042"/>
                <a:ext cx="398036" cy="301053"/>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2" name="Straight Connector 580">
                <a:extLst>
                  <a:ext uri="{FF2B5EF4-FFF2-40B4-BE49-F238E27FC236}">
                    <a16:creationId xmlns:a16="http://schemas.microsoft.com/office/drawing/2014/main" id="{7166B645-C6ED-E980-4B7A-D044C0E13E77}"/>
                  </a:ext>
                </a:extLst>
              </p:cNvPr>
              <p:cNvSpPr/>
              <p:nvPr/>
            </p:nvSpPr>
            <p:spPr>
              <a:xfrm flipH="1" flipV="1">
                <a:off x="3837178" y="3775587"/>
                <a:ext cx="364194" cy="299977"/>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3" name="Straight Connector 581">
                <a:extLst>
                  <a:ext uri="{FF2B5EF4-FFF2-40B4-BE49-F238E27FC236}">
                    <a16:creationId xmlns:a16="http://schemas.microsoft.com/office/drawing/2014/main" id="{AD6D9530-7E20-3639-9D92-80376AEE6F32}"/>
                  </a:ext>
                </a:extLst>
              </p:cNvPr>
              <p:cNvSpPr/>
              <p:nvPr/>
            </p:nvSpPr>
            <p:spPr>
              <a:xfrm flipH="1" flipV="1">
                <a:off x="3795769" y="4076095"/>
                <a:ext cx="406381" cy="301087"/>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4" name="Straight Connector 582">
                <a:extLst>
                  <a:ext uri="{FF2B5EF4-FFF2-40B4-BE49-F238E27FC236}">
                    <a16:creationId xmlns:a16="http://schemas.microsoft.com/office/drawing/2014/main" id="{B14C4C4A-F273-41AC-CE7E-F55209561271}"/>
                  </a:ext>
                </a:extLst>
              </p:cNvPr>
              <p:cNvSpPr/>
              <p:nvPr/>
            </p:nvSpPr>
            <p:spPr>
              <a:xfrm flipH="1" flipV="1">
                <a:off x="3833551" y="3775584"/>
                <a:ext cx="368600" cy="60258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5" name="Straight Connector 583">
                <a:extLst>
                  <a:ext uri="{FF2B5EF4-FFF2-40B4-BE49-F238E27FC236}">
                    <a16:creationId xmlns:a16="http://schemas.microsoft.com/office/drawing/2014/main" id="{8AAAC0D2-F243-A604-B181-1E87B87A3ABA}"/>
                  </a:ext>
                </a:extLst>
              </p:cNvPr>
              <p:cNvSpPr/>
              <p:nvPr/>
            </p:nvSpPr>
            <p:spPr>
              <a:xfrm flipV="1">
                <a:off x="4272650" y="3474316"/>
                <a:ext cx="227434" cy="300435"/>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6" name="Straight Connector 584">
                <a:extLst>
                  <a:ext uri="{FF2B5EF4-FFF2-40B4-BE49-F238E27FC236}">
                    <a16:creationId xmlns:a16="http://schemas.microsoft.com/office/drawing/2014/main" id="{7F1FC1AA-CBD5-2F45-9D53-7AFA8A5B0825}"/>
                  </a:ext>
                </a:extLst>
              </p:cNvPr>
              <p:cNvSpPr/>
              <p:nvPr/>
            </p:nvSpPr>
            <p:spPr>
              <a:xfrm flipV="1">
                <a:off x="4271340" y="3473990"/>
                <a:ext cx="231736" cy="90319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7" name="Straight Connector 585">
                <a:extLst>
                  <a:ext uri="{FF2B5EF4-FFF2-40B4-BE49-F238E27FC236}">
                    <a16:creationId xmlns:a16="http://schemas.microsoft.com/office/drawing/2014/main" id="{2C144CD6-8DA9-EE1A-4079-57A17D652FC4}"/>
                  </a:ext>
                </a:extLst>
              </p:cNvPr>
              <p:cNvSpPr/>
              <p:nvPr/>
            </p:nvSpPr>
            <p:spPr>
              <a:xfrm>
                <a:off x="4272567" y="3475194"/>
                <a:ext cx="226531" cy="298678"/>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8" name="Straight Connector 586">
                <a:extLst>
                  <a:ext uri="{FF2B5EF4-FFF2-40B4-BE49-F238E27FC236}">
                    <a16:creationId xmlns:a16="http://schemas.microsoft.com/office/drawing/2014/main" id="{1BA3EE3D-E4AF-FDE9-5CC0-F4F83382A49D}"/>
                  </a:ext>
                </a:extLst>
              </p:cNvPr>
              <p:cNvSpPr/>
              <p:nvPr/>
            </p:nvSpPr>
            <p:spPr>
              <a:xfrm flipV="1">
                <a:off x="4271340" y="3775369"/>
                <a:ext cx="227186" cy="300433"/>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9" name="Straight Connector 587">
                <a:extLst>
                  <a:ext uri="{FF2B5EF4-FFF2-40B4-BE49-F238E27FC236}">
                    <a16:creationId xmlns:a16="http://schemas.microsoft.com/office/drawing/2014/main" id="{69D9E7DA-F75F-A621-4AF5-1BE5AF4694CB}"/>
                  </a:ext>
                </a:extLst>
              </p:cNvPr>
              <p:cNvSpPr/>
              <p:nvPr/>
            </p:nvSpPr>
            <p:spPr>
              <a:xfrm>
                <a:off x="4272647" y="3474020"/>
                <a:ext cx="227334" cy="602243"/>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0" name="Straight Connector 588">
                <a:extLst>
                  <a:ext uri="{FF2B5EF4-FFF2-40B4-BE49-F238E27FC236}">
                    <a16:creationId xmlns:a16="http://schemas.microsoft.com/office/drawing/2014/main" id="{759B21A1-BF46-AB54-61CD-E26C810F35A1}"/>
                  </a:ext>
                </a:extLst>
              </p:cNvPr>
              <p:cNvSpPr/>
              <p:nvPr/>
            </p:nvSpPr>
            <p:spPr>
              <a:xfrm>
                <a:off x="4272667" y="3471025"/>
                <a:ext cx="227289" cy="907426"/>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1" name="Straight Connector 589">
                <a:extLst>
                  <a:ext uri="{FF2B5EF4-FFF2-40B4-BE49-F238E27FC236}">
                    <a16:creationId xmlns:a16="http://schemas.microsoft.com/office/drawing/2014/main" id="{8471DED0-F3E2-E7BF-5685-0A1CFF240CF4}"/>
                  </a:ext>
                </a:extLst>
              </p:cNvPr>
              <p:cNvSpPr/>
              <p:nvPr/>
            </p:nvSpPr>
            <p:spPr>
              <a:xfrm>
                <a:off x="4271909" y="3775042"/>
                <a:ext cx="227188" cy="301086"/>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2" name="Straight Connector 590">
                <a:extLst>
                  <a:ext uri="{FF2B5EF4-FFF2-40B4-BE49-F238E27FC236}">
                    <a16:creationId xmlns:a16="http://schemas.microsoft.com/office/drawing/2014/main" id="{EEA7A581-7CB4-7DCB-AD87-5D763EEAFCFD}"/>
                  </a:ext>
                </a:extLst>
              </p:cNvPr>
              <p:cNvSpPr/>
              <p:nvPr/>
            </p:nvSpPr>
            <p:spPr>
              <a:xfrm>
                <a:off x="4271307" y="3774019"/>
                <a:ext cx="228672" cy="604352"/>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3" name="Straight Connector 591">
                <a:extLst>
                  <a:ext uri="{FF2B5EF4-FFF2-40B4-BE49-F238E27FC236}">
                    <a16:creationId xmlns:a16="http://schemas.microsoft.com/office/drawing/2014/main" id="{B0417718-1484-1B38-EB13-56681EB91E66}"/>
                  </a:ext>
                </a:extLst>
              </p:cNvPr>
              <p:cNvSpPr/>
              <p:nvPr/>
            </p:nvSpPr>
            <p:spPr>
              <a:xfrm>
                <a:off x="4272525" y="4076652"/>
                <a:ext cx="227557" cy="301533"/>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4" name="Straight Connector 592">
                <a:extLst>
                  <a:ext uri="{FF2B5EF4-FFF2-40B4-BE49-F238E27FC236}">
                    <a16:creationId xmlns:a16="http://schemas.microsoft.com/office/drawing/2014/main" id="{209E6B49-5B53-AE8C-2C11-286E77957FFE}"/>
                  </a:ext>
                </a:extLst>
              </p:cNvPr>
              <p:cNvSpPr/>
              <p:nvPr/>
            </p:nvSpPr>
            <p:spPr>
              <a:xfrm flipH="1">
                <a:off x="4269063" y="4075128"/>
                <a:ext cx="231022" cy="303054"/>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5" name="Straight Connector 523">
                <a:extLst>
                  <a:ext uri="{FF2B5EF4-FFF2-40B4-BE49-F238E27FC236}">
                    <a16:creationId xmlns:a16="http://schemas.microsoft.com/office/drawing/2014/main" id="{D92C3416-03FF-FD1E-B492-06DEDFF3D3DA}"/>
                  </a:ext>
                </a:extLst>
              </p:cNvPr>
              <p:cNvSpPr/>
              <p:nvPr/>
            </p:nvSpPr>
            <p:spPr>
              <a:xfrm flipH="1">
                <a:off x="4570058" y="3774972"/>
                <a:ext cx="228372"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6" name="Straight Connector 540">
                <a:extLst>
                  <a:ext uri="{FF2B5EF4-FFF2-40B4-BE49-F238E27FC236}">
                    <a16:creationId xmlns:a16="http://schemas.microsoft.com/office/drawing/2014/main" id="{5B5FCDAC-3BB2-CF7A-883F-578E45877C01}"/>
                  </a:ext>
                </a:extLst>
              </p:cNvPr>
              <p:cNvSpPr/>
              <p:nvPr/>
            </p:nvSpPr>
            <p:spPr>
              <a:xfrm flipH="1">
                <a:off x="4571339" y="4076026"/>
                <a:ext cx="231737"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7" name="Straight Connector 566">
                <a:extLst>
                  <a:ext uri="{FF2B5EF4-FFF2-40B4-BE49-F238E27FC236}">
                    <a16:creationId xmlns:a16="http://schemas.microsoft.com/office/drawing/2014/main" id="{3E179F44-F6E2-986E-829B-3321AC600A70}"/>
                  </a:ext>
                </a:extLst>
              </p:cNvPr>
              <p:cNvSpPr/>
              <p:nvPr/>
            </p:nvSpPr>
            <p:spPr>
              <a:xfrm flipV="1">
                <a:off x="4572649" y="3776024"/>
                <a:ext cx="227332" cy="602242"/>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8" name="Straight Connector 585">
                <a:extLst>
                  <a:ext uri="{FF2B5EF4-FFF2-40B4-BE49-F238E27FC236}">
                    <a16:creationId xmlns:a16="http://schemas.microsoft.com/office/drawing/2014/main" id="{3E2D3446-06DB-23B7-4D20-4AB6929513F0}"/>
                  </a:ext>
                </a:extLst>
              </p:cNvPr>
              <p:cNvSpPr/>
              <p:nvPr/>
            </p:nvSpPr>
            <p:spPr>
              <a:xfrm>
                <a:off x="4572566" y="3475092"/>
                <a:ext cx="226531" cy="298678"/>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9" name="Straight Connector 586">
                <a:extLst>
                  <a:ext uri="{FF2B5EF4-FFF2-40B4-BE49-F238E27FC236}">
                    <a16:creationId xmlns:a16="http://schemas.microsoft.com/office/drawing/2014/main" id="{4605D1CF-3C5F-EAB2-1122-BFB3D5486213}"/>
                  </a:ext>
                </a:extLst>
              </p:cNvPr>
              <p:cNvSpPr/>
              <p:nvPr/>
            </p:nvSpPr>
            <p:spPr>
              <a:xfrm flipV="1">
                <a:off x="4571339" y="3775267"/>
                <a:ext cx="227186" cy="300434"/>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40" name="Straight Connector 587">
                <a:extLst>
                  <a:ext uri="{FF2B5EF4-FFF2-40B4-BE49-F238E27FC236}">
                    <a16:creationId xmlns:a16="http://schemas.microsoft.com/office/drawing/2014/main" id="{9D761219-28E0-EFFA-D896-324BC862F796}"/>
                  </a:ext>
                </a:extLst>
              </p:cNvPr>
              <p:cNvSpPr/>
              <p:nvPr/>
            </p:nvSpPr>
            <p:spPr>
              <a:xfrm>
                <a:off x="4572647" y="3473918"/>
                <a:ext cx="227333" cy="602244"/>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41" name="Straight Connector 589">
                <a:extLst>
                  <a:ext uri="{FF2B5EF4-FFF2-40B4-BE49-F238E27FC236}">
                    <a16:creationId xmlns:a16="http://schemas.microsoft.com/office/drawing/2014/main" id="{45E73E41-C864-782B-27AA-3BE9740C7026}"/>
                  </a:ext>
                </a:extLst>
              </p:cNvPr>
              <p:cNvSpPr/>
              <p:nvPr/>
            </p:nvSpPr>
            <p:spPr>
              <a:xfrm>
                <a:off x="4571908" y="3774941"/>
                <a:ext cx="227189" cy="301085"/>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42" name="Straight Connector 592">
                <a:extLst>
                  <a:ext uri="{FF2B5EF4-FFF2-40B4-BE49-F238E27FC236}">
                    <a16:creationId xmlns:a16="http://schemas.microsoft.com/office/drawing/2014/main" id="{D3BEC03C-1D6B-07BF-6E2E-F8DFB79F646B}"/>
                  </a:ext>
                </a:extLst>
              </p:cNvPr>
              <p:cNvSpPr/>
              <p:nvPr/>
            </p:nvSpPr>
            <p:spPr>
              <a:xfrm flipH="1">
                <a:off x="4569062" y="4075026"/>
                <a:ext cx="231023" cy="303054"/>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43" name="Oval 509">
                <a:extLst>
                  <a:ext uri="{FF2B5EF4-FFF2-40B4-BE49-F238E27FC236}">
                    <a16:creationId xmlns:a16="http://schemas.microsoft.com/office/drawing/2014/main" id="{BD88FFEF-7E50-94D1-76E0-082E0158161B}"/>
                  </a:ext>
                </a:extLst>
              </p:cNvPr>
              <p:cNvSpPr/>
              <p:nvPr/>
            </p:nvSpPr>
            <p:spPr>
              <a:xfrm flipH="1">
                <a:off x="4738899" y="3673009"/>
                <a:ext cx="206482" cy="206482"/>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44" name="Oval 532">
                <a:extLst>
                  <a:ext uri="{FF2B5EF4-FFF2-40B4-BE49-F238E27FC236}">
                    <a16:creationId xmlns:a16="http://schemas.microsoft.com/office/drawing/2014/main" id="{742E123D-8559-6879-6724-CDA474523E0C}"/>
                  </a:ext>
                </a:extLst>
              </p:cNvPr>
              <p:cNvSpPr/>
              <p:nvPr/>
            </p:nvSpPr>
            <p:spPr>
              <a:xfrm flipH="1">
                <a:off x="4785080" y="4019068"/>
                <a:ext cx="114120" cy="114120"/>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45" name="Oval 503">
                <a:extLst>
                  <a:ext uri="{FF2B5EF4-FFF2-40B4-BE49-F238E27FC236}">
                    <a16:creationId xmlns:a16="http://schemas.microsoft.com/office/drawing/2014/main" id="{066A18A8-A5B7-381D-DEAF-FEB0AD595EC4}"/>
                  </a:ext>
                </a:extLst>
              </p:cNvPr>
              <p:cNvSpPr/>
              <p:nvPr/>
            </p:nvSpPr>
            <p:spPr>
              <a:xfrm flipH="1">
                <a:off x="4467805" y="3408334"/>
                <a:ext cx="132975" cy="132975"/>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46" name="Oval 510">
                <a:extLst>
                  <a:ext uri="{FF2B5EF4-FFF2-40B4-BE49-F238E27FC236}">
                    <a16:creationId xmlns:a16="http://schemas.microsoft.com/office/drawing/2014/main" id="{1201B138-40B3-D6F9-19A2-EBC8C847410C}"/>
                  </a:ext>
                </a:extLst>
              </p:cNvPr>
              <p:cNvSpPr/>
              <p:nvPr/>
            </p:nvSpPr>
            <p:spPr>
              <a:xfrm flipH="1">
                <a:off x="4471406" y="3713363"/>
                <a:ext cx="125774" cy="125775"/>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47" name="Oval 533">
                <a:extLst>
                  <a:ext uri="{FF2B5EF4-FFF2-40B4-BE49-F238E27FC236}">
                    <a16:creationId xmlns:a16="http://schemas.microsoft.com/office/drawing/2014/main" id="{B28DED43-E4BE-2DF6-31D9-C2074E1056AA}"/>
                  </a:ext>
                </a:extLst>
              </p:cNvPr>
              <p:cNvSpPr/>
              <p:nvPr/>
            </p:nvSpPr>
            <p:spPr>
              <a:xfrm flipH="1">
                <a:off x="4450674" y="3995382"/>
                <a:ext cx="161491" cy="161492"/>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48" name="Oval 546">
                <a:extLst>
                  <a:ext uri="{FF2B5EF4-FFF2-40B4-BE49-F238E27FC236}">
                    <a16:creationId xmlns:a16="http://schemas.microsoft.com/office/drawing/2014/main" id="{6CE40BAB-A15E-790D-7492-B293F7554CFB}"/>
                  </a:ext>
                </a:extLst>
              </p:cNvPr>
              <p:cNvSpPr/>
              <p:nvPr/>
            </p:nvSpPr>
            <p:spPr>
              <a:xfrm flipH="1">
                <a:off x="4486879" y="4328935"/>
                <a:ext cx="94827" cy="94827"/>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49" name="Oval 547">
                <a:extLst>
                  <a:ext uri="{FF2B5EF4-FFF2-40B4-BE49-F238E27FC236}">
                    <a16:creationId xmlns:a16="http://schemas.microsoft.com/office/drawing/2014/main" id="{45385366-66DA-69B6-9234-F71B336DB69F}"/>
                  </a:ext>
                </a:extLst>
              </p:cNvPr>
              <p:cNvSpPr/>
              <p:nvPr/>
            </p:nvSpPr>
            <p:spPr>
              <a:xfrm flipH="1">
                <a:off x="4153022" y="4291573"/>
                <a:ext cx="155104" cy="155105"/>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50" name="Oval 504">
                <a:extLst>
                  <a:ext uri="{FF2B5EF4-FFF2-40B4-BE49-F238E27FC236}">
                    <a16:creationId xmlns:a16="http://schemas.microsoft.com/office/drawing/2014/main" id="{F2ACEFC8-4A00-D25C-8551-63FF7AFB9EE0}"/>
                  </a:ext>
                </a:extLst>
              </p:cNvPr>
              <p:cNvSpPr/>
              <p:nvPr/>
            </p:nvSpPr>
            <p:spPr>
              <a:xfrm flipH="1">
                <a:off x="4122692" y="3366940"/>
                <a:ext cx="215764" cy="215765"/>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51" name="Oval 511">
                <a:extLst>
                  <a:ext uri="{FF2B5EF4-FFF2-40B4-BE49-F238E27FC236}">
                    <a16:creationId xmlns:a16="http://schemas.microsoft.com/office/drawing/2014/main" id="{6AB13C57-58A9-193E-C7D2-719204051ED6}"/>
                  </a:ext>
                </a:extLst>
              </p:cNvPr>
              <p:cNvSpPr/>
              <p:nvPr/>
            </p:nvSpPr>
            <p:spPr>
              <a:xfrm flipH="1">
                <a:off x="4183080" y="3728996"/>
                <a:ext cx="94827" cy="94827"/>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52" name="Oval 534">
                <a:extLst>
                  <a:ext uri="{FF2B5EF4-FFF2-40B4-BE49-F238E27FC236}">
                    <a16:creationId xmlns:a16="http://schemas.microsoft.com/office/drawing/2014/main" id="{A6432CFB-9ECD-EF3C-9A26-19328B85D92F}"/>
                  </a:ext>
                </a:extLst>
              </p:cNvPr>
              <p:cNvSpPr/>
              <p:nvPr/>
            </p:nvSpPr>
            <p:spPr>
              <a:xfrm flipH="1">
                <a:off x="4157844" y="4010493"/>
                <a:ext cx="131269" cy="131270"/>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53" name="Oval 512">
                <a:extLst>
                  <a:ext uri="{FF2B5EF4-FFF2-40B4-BE49-F238E27FC236}">
                    <a16:creationId xmlns:a16="http://schemas.microsoft.com/office/drawing/2014/main" id="{5232C9C4-E084-D08C-6548-8FE2CEE04BA9}"/>
                  </a:ext>
                </a:extLst>
              </p:cNvPr>
              <p:cNvSpPr/>
              <p:nvPr/>
            </p:nvSpPr>
            <p:spPr>
              <a:xfrm flipH="1">
                <a:off x="3666748" y="3693466"/>
                <a:ext cx="163218" cy="163217"/>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54" name="Oval 535">
                <a:extLst>
                  <a:ext uri="{FF2B5EF4-FFF2-40B4-BE49-F238E27FC236}">
                    <a16:creationId xmlns:a16="http://schemas.microsoft.com/office/drawing/2014/main" id="{33AE21C3-5725-3677-4629-83FD64A3FC98}"/>
                  </a:ext>
                </a:extLst>
              </p:cNvPr>
              <p:cNvSpPr/>
              <p:nvPr/>
            </p:nvSpPr>
            <p:spPr>
              <a:xfrm flipH="1">
                <a:off x="3700943" y="4028714"/>
                <a:ext cx="94827" cy="94827"/>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grpSp>
        <p:sp>
          <p:nvSpPr>
            <p:cNvPr id="10" name="TextBox 9">
              <a:extLst>
                <a:ext uri="{FF2B5EF4-FFF2-40B4-BE49-F238E27FC236}">
                  <a16:creationId xmlns:a16="http://schemas.microsoft.com/office/drawing/2014/main" id="{606D2EB0-ADE3-B065-6AA2-3AD59B818977}"/>
                </a:ext>
              </a:extLst>
            </p:cNvPr>
            <p:cNvSpPr txBox="1"/>
            <p:nvPr/>
          </p:nvSpPr>
          <p:spPr>
            <a:xfrm>
              <a:off x="2982519" y="2784277"/>
              <a:ext cx="1536415" cy="523220"/>
            </a:xfrm>
            <a:prstGeom prst="rect">
              <a:avLst/>
            </a:prstGeom>
            <a:noFill/>
          </p:spPr>
          <p:txBody>
            <a:bodyPr wrap="square" rtlCol="0">
              <a:spAutoFit/>
            </a:bodyPr>
            <a:lstStyle/>
            <a:p>
              <a:pPr algn="ctr"/>
              <a:r>
                <a:rPr lang="en-US" sz="2800" dirty="0">
                  <a:solidFill>
                    <a:schemeClr val="accent4">
                      <a:lumMod val="75000"/>
                    </a:schemeClr>
                  </a:solidFill>
                </a:rPr>
                <a:t>LLM</a:t>
              </a:r>
            </a:p>
          </p:txBody>
        </p:sp>
      </p:grpSp>
      <p:sp>
        <p:nvSpPr>
          <p:cNvPr id="55" name="Oval 54">
            <a:extLst>
              <a:ext uri="{FF2B5EF4-FFF2-40B4-BE49-F238E27FC236}">
                <a16:creationId xmlns:a16="http://schemas.microsoft.com/office/drawing/2014/main" id="{ACDE35BA-B0D1-6E78-4B80-8B979C06EBD4}"/>
              </a:ext>
            </a:extLst>
          </p:cNvPr>
          <p:cNvSpPr/>
          <p:nvPr/>
        </p:nvSpPr>
        <p:spPr>
          <a:xfrm>
            <a:off x="801353" y="4489311"/>
            <a:ext cx="473934" cy="473934"/>
          </a:xfrm>
          <a:prstGeom prst="ellipse">
            <a:avLst/>
          </a:prstGeom>
          <a:solidFill>
            <a:schemeClr val="accent6">
              <a:lumMod val="60000"/>
              <a:lumOff val="40000"/>
            </a:schemeClr>
          </a:solid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 Same Side Corner Rectangle 55">
            <a:extLst>
              <a:ext uri="{FF2B5EF4-FFF2-40B4-BE49-F238E27FC236}">
                <a16:creationId xmlns:a16="http://schemas.microsoft.com/office/drawing/2014/main" id="{B4512102-8355-7055-914F-17B8A93EED65}"/>
              </a:ext>
            </a:extLst>
          </p:cNvPr>
          <p:cNvSpPr/>
          <p:nvPr/>
        </p:nvSpPr>
        <p:spPr>
          <a:xfrm>
            <a:off x="716661" y="4936771"/>
            <a:ext cx="643318" cy="335543"/>
          </a:xfrm>
          <a:prstGeom prst="round2SameRect">
            <a:avLst>
              <a:gd name="adj1" fmla="val 40814"/>
              <a:gd name="adj2" fmla="val 0"/>
            </a:avLst>
          </a:prstGeom>
          <a:solidFill>
            <a:schemeClr val="accent6">
              <a:lumMod val="60000"/>
              <a:lumOff val="40000"/>
            </a:schemeClr>
          </a:solid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5DFC10CC-2F35-79C5-436B-4DDC96CE2B92}"/>
              </a:ext>
            </a:extLst>
          </p:cNvPr>
          <p:cNvGrpSpPr/>
          <p:nvPr/>
        </p:nvGrpSpPr>
        <p:grpSpPr>
          <a:xfrm>
            <a:off x="975819" y="5203844"/>
            <a:ext cx="643318" cy="783003"/>
            <a:chOff x="1159859" y="4324567"/>
            <a:chExt cx="643318" cy="783003"/>
          </a:xfrm>
          <a:solidFill>
            <a:schemeClr val="accent6">
              <a:lumMod val="60000"/>
              <a:lumOff val="40000"/>
            </a:schemeClr>
          </a:solidFill>
        </p:grpSpPr>
        <p:sp>
          <p:nvSpPr>
            <p:cNvPr id="57" name="Oval 56">
              <a:extLst>
                <a:ext uri="{FF2B5EF4-FFF2-40B4-BE49-F238E27FC236}">
                  <a16:creationId xmlns:a16="http://schemas.microsoft.com/office/drawing/2014/main" id="{90BD821B-31AD-EF7D-00CE-2FB7AFEE4DE6}"/>
                </a:ext>
              </a:extLst>
            </p:cNvPr>
            <p:cNvSpPr/>
            <p:nvPr/>
          </p:nvSpPr>
          <p:spPr>
            <a:xfrm>
              <a:off x="1244551" y="4324567"/>
              <a:ext cx="473934" cy="473934"/>
            </a:xfrm>
            <a:prstGeom prst="ellipse">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 Same Side Corner Rectangle 57">
              <a:extLst>
                <a:ext uri="{FF2B5EF4-FFF2-40B4-BE49-F238E27FC236}">
                  <a16:creationId xmlns:a16="http://schemas.microsoft.com/office/drawing/2014/main" id="{A2E79A3E-1508-1F77-24E3-1AD65663E74D}"/>
                </a:ext>
              </a:extLst>
            </p:cNvPr>
            <p:cNvSpPr/>
            <p:nvPr/>
          </p:nvSpPr>
          <p:spPr>
            <a:xfrm>
              <a:off x="1159859" y="4772027"/>
              <a:ext cx="643318" cy="335543"/>
            </a:xfrm>
            <a:prstGeom prst="round2SameRect">
              <a:avLst>
                <a:gd name="adj1" fmla="val 40814"/>
                <a:gd name="adj2" fmla="val 0"/>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C33C3339-656C-F756-58AD-9C82D38BC17A}"/>
              </a:ext>
            </a:extLst>
          </p:cNvPr>
          <p:cNvGrpSpPr/>
          <p:nvPr/>
        </p:nvGrpSpPr>
        <p:grpSpPr>
          <a:xfrm>
            <a:off x="1431555" y="4328128"/>
            <a:ext cx="643318" cy="783003"/>
            <a:chOff x="1159859" y="4324567"/>
            <a:chExt cx="643318" cy="783003"/>
          </a:xfrm>
          <a:solidFill>
            <a:schemeClr val="accent6">
              <a:lumMod val="60000"/>
              <a:lumOff val="40000"/>
            </a:schemeClr>
          </a:solidFill>
        </p:grpSpPr>
        <p:sp>
          <p:nvSpPr>
            <p:cNvPr id="71" name="Oval 70">
              <a:extLst>
                <a:ext uri="{FF2B5EF4-FFF2-40B4-BE49-F238E27FC236}">
                  <a16:creationId xmlns:a16="http://schemas.microsoft.com/office/drawing/2014/main" id="{CF1FA4F6-4BAB-B846-A780-1BA03AFEA4E5}"/>
                </a:ext>
              </a:extLst>
            </p:cNvPr>
            <p:cNvSpPr/>
            <p:nvPr/>
          </p:nvSpPr>
          <p:spPr>
            <a:xfrm>
              <a:off x="1244551" y="4324567"/>
              <a:ext cx="473934" cy="473934"/>
            </a:xfrm>
            <a:prstGeom prst="ellipse">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 Same Side Corner Rectangle 71">
              <a:extLst>
                <a:ext uri="{FF2B5EF4-FFF2-40B4-BE49-F238E27FC236}">
                  <a16:creationId xmlns:a16="http://schemas.microsoft.com/office/drawing/2014/main" id="{33D6D4B5-248A-ED80-99CC-BBCD1229EF69}"/>
                </a:ext>
              </a:extLst>
            </p:cNvPr>
            <p:cNvSpPr/>
            <p:nvPr/>
          </p:nvSpPr>
          <p:spPr>
            <a:xfrm>
              <a:off x="1159859" y="4772027"/>
              <a:ext cx="643318" cy="335543"/>
            </a:xfrm>
            <a:prstGeom prst="round2SameRect">
              <a:avLst>
                <a:gd name="adj1" fmla="val 40814"/>
                <a:gd name="adj2" fmla="val 0"/>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F61AA003-1EFB-FA8A-0B4D-D4107867605E}"/>
              </a:ext>
            </a:extLst>
          </p:cNvPr>
          <p:cNvGrpSpPr/>
          <p:nvPr/>
        </p:nvGrpSpPr>
        <p:grpSpPr>
          <a:xfrm>
            <a:off x="3696482" y="5634809"/>
            <a:ext cx="643318" cy="783003"/>
            <a:chOff x="1159859" y="4324567"/>
            <a:chExt cx="643318" cy="783003"/>
          </a:xfrm>
          <a:solidFill>
            <a:schemeClr val="accent6">
              <a:lumMod val="60000"/>
              <a:lumOff val="40000"/>
            </a:schemeClr>
          </a:solidFill>
        </p:grpSpPr>
        <p:sp>
          <p:nvSpPr>
            <p:cNvPr id="74" name="Oval 73">
              <a:extLst>
                <a:ext uri="{FF2B5EF4-FFF2-40B4-BE49-F238E27FC236}">
                  <a16:creationId xmlns:a16="http://schemas.microsoft.com/office/drawing/2014/main" id="{E3D80DC1-E1C9-63A1-517F-0CA1DFAE9E2A}"/>
                </a:ext>
              </a:extLst>
            </p:cNvPr>
            <p:cNvSpPr/>
            <p:nvPr/>
          </p:nvSpPr>
          <p:spPr>
            <a:xfrm>
              <a:off x="1244551" y="4324567"/>
              <a:ext cx="473934" cy="473934"/>
            </a:xfrm>
            <a:prstGeom prst="ellipse">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 Same Side Corner Rectangle 74">
              <a:extLst>
                <a:ext uri="{FF2B5EF4-FFF2-40B4-BE49-F238E27FC236}">
                  <a16:creationId xmlns:a16="http://schemas.microsoft.com/office/drawing/2014/main" id="{6876DC20-29CD-0091-C845-9B79C249CCE9}"/>
                </a:ext>
              </a:extLst>
            </p:cNvPr>
            <p:cNvSpPr/>
            <p:nvPr/>
          </p:nvSpPr>
          <p:spPr>
            <a:xfrm>
              <a:off x="1159859" y="4772027"/>
              <a:ext cx="643318" cy="335543"/>
            </a:xfrm>
            <a:prstGeom prst="round2SameRect">
              <a:avLst>
                <a:gd name="adj1" fmla="val 40814"/>
                <a:gd name="adj2" fmla="val 0"/>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4981E154-BE4F-D09E-2B0F-5D3ED5286FFE}"/>
              </a:ext>
            </a:extLst>
          </p:cNvPr>
          <p:cNvGrpSpPr/>
          <p:nvPr/>
        </p:nvGrpSpPr>
        <p:grpSpPr>
          <a:xfrm>
            <a:off x="1451749" y="5687273"/>
            <a:ext cx="643318" cy="783003"/>
            <a:chOff x="1159859" y="4324567"/>
            <a:chExt cx="643318" cy="783003"/>
          </a:xfrm>
          <a:solidFill>
            <a:schemeClr val="accent6">
              <a:lumMod val="60000"/>
              <a:lumOff val="40000"/>
            </a:schemeClr>
          </a:solidFill>
        </p:grpSpPr>
        <p:sp>
          <p:nvSpPr>
            <p:cNvPr id="77" name="Oval 76">
              <a:extLst>
                <a:ext uri="{FF2B5EF4-FFF2-40B4-BE49-F238E27FC236}">
                  <a16:creationId xmlns:a16="http://schemas.microsoft.com/office/drawing/2014/main" id="{D2B7009E-18BC-D85B-8B99-417C14499213}"/>
                </a:ext>
              </a:extLst>
            </p:cNvPr>
            <p:cNvSpPr/>
            <p:nvPr/>
          </p:nvSpPr>
          <p:spPr>
            <a:xfrm>
              <a:off x="1244551" y="4324567"/>
              <a:ext cx="473934" cy="473934"/>
            </a:xfrm>
            <a:prstGeom prst="ellipse">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 Same Side Corner Rectangle 77">
              <a:extLst>
                <a:ext uri="{FF2B5EF4-FFF2-40B4-BE49-F238E27FC236}">
                  <a16:creationId xmlns:a16="http://schemas.microsoft.com/office/drawing/2014/main" id="{5B27F1BD-C453-E142-5410-0C56F509F052}"/>
                </a:ext>
              </a:extLst>
            </p:cNvPr>
            <p:cNvSpPr/>
            <p:nvPr/>
          </p:nvSpPr>
          <p:spPr>
            <a:xfrm>
              <a:off x="1159859" y="4772027"/>
              <a:ext cx="643318" cy="335543"/>
            </a:xfrm>
            <a:prstGeom prst="round2SameRect">
              <a:avLst>
                <a:gd name="adj1" fmla="val 40814"/>
                <a:gd name="adj2" fmla="val 0"/>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5A0457FB-61DE-3B78-6DF0-58ECB22873A2}"/>
              </a:ext>
            </a:extLst>
          </p:cNvPr>
          <p:cNvGrpSpPr/>
          <p:nvPr/>
        </p:nvGrpSpPr>
        <p:grpSpPr>
          <a:xfrm>
            <a:off x="2247472" y="5709872"/>
            <a:ext cx="643318" cy="783003"/>
            <a:chOff x="1159859" y="4324567"/>
            <a:chExt cx="643318" cy="783003"/>
          </a:xfrm>
          <a:solidFill>
            <a:schemeClr val="accent6">
              <a:lumMod val="60000"/>
              <a:lumOff val="40000"/>
            </a:schemeClr>
          </a:solidFill>
        </p:grpSpPr>
        <p:sp>
          <p:nvSpPr>
            <p:cNvPr id="80" name="Oval 79">
              <a:extLst>
                <a:ext uri="{FF2B5EF4-FFF2-40B4-BE49-F238E27FC236}">
                  <a16:creationId xmlns:a16="http://schemas.microsoft.com/office/drawing/2014/main" id="{F4748928-9111-17EE-27B5-A0AB70B1AA15}"/>
                </a:ext>
              </a:extLst>
            </p:cNvPr>
            <p:cNvSpPr/>
            <p:nvPr/>
          </p:nvSpPr>
          <p:spPr>
            <a:xfrm>
              <a:off x="1244551" y="4324567"/>
              <a:ext cx="473934" cy="473934"/>
            </a:xfrm>
            <a:prstGeom prst="ellipse">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 Same Side Corner Rectangle 80">
              <a:extLst>
                <a:ext uri="{FF2B5EF4-FFF2-40B4-BE49-F238E27FC236}">
                  <a16:creationId xmlns:a16="http://schemas.microsoft.com/office/drawing/2014/main" id="{FD935F00-2646-F2EA-F240-415E474E9240}"/>
                </a:ext>
              </a:extLst>
            </p:cNvPr>
            <p:cNvSpPr/>
            <p:nvPr/>
          </p:nvSpPr>
          <p:spPr>
            <a:xfrm>
              <a:off x="1159859" y="4772027"/>
              <a:ext cx="643318" cy="335543"/>
            </a:xfrm>
            <a:prstGeom prst="round2SameRect">
              <a:avLst>
                <a:gd name="adj1" fmla="val 40814"/>
                <a:gd name="adj2" fmla="val 0"/>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82843049-5385-74DF-74DC-121BF6DF6BF0}"/>
              </a:ext>
            </a:extLst>
          </p:cNvPr>
          <p:cNvGrpSpPr/>
          <p:nvPr/>
        </p:nvGrpSpPr>
        <p:grpSpPr>
          <a:xfrm>
            <a:off x="1743203" y="5021779"/>
            <a:ext cx="643318" cy="783003"/>
            <a:chOff x="1159859" y="4324567"/>
            <a:chExt cx="643318" cy="783003"/>
          </a:xfrm>
          <a:solidFill>
            <a:schemeClr val="accent6">
              <a:lumMod val="60000"/>
              <a:lumOff val="40000"/>
            </a:schemeClr>
          </a:solidFill>
        </p:grpSpPr>
        <p:sp>
          <p:nvSpPr>
            <p:cNvPr id="83" name="Oval 82">
              <a:extLst>
                <a:ext uri="{FF2B5EF4-FFF2-40B4-BE49-F238E27FC236}">
                  <a16:creationId xmlns:a16="http://schemas.microsoft.com/office/drawing/2014/main" id="{041D034B-CBF2-368B-9A27-ED2A8EF470B7}"/>
                </a:ext>
              </a:extLst>
            </p:cNvPr>
            <p:cNvSpPr/>
            <p:nvPr/>
          </p:nvSpPr>
          <p:spPr>
            <a:xfrm>
              <a:off x="1244551" y="4324567"/>
              <a:ext cx="473934" cy="473934"/>
            </a:xfrm>
            <a:prstGeom prst="ellipse">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 Same Side Corner Rectangle 83">
              <a:extLst>
                <a:ext uri="{FF2B5EF4-FFF2-40B4-BE49-F238E27FC236}">
                  <a16:creationId xmlns:a16="http://schemas.microsoft.com/office/drawing/2014/main" id="{653F5F2A-9A5F-FE78-B225-8196A9EEAE8A}"/>
                </a:ext>
              </a:extLst>
            </p:cNvPr>
            <p:cNvSpPr/>
            <p:nvPr/>
          </p:nvSpPr>
          <p:spPr>
            <a:xfrm>
              <a:off x="1159859" y="4772027"/>
              <a:ext cx="643318" cy="335543"/>
            </a:xfrm>
            <a:prstGeom prst="round2SameRect">
              <a:avLst>
                <a:gd name="adj1" fmla="val 40814"/>
                <a:gd name="adj2" fmla="val 0"/>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F61FBA53-2DE1-3372-938A-3380CAECD2CA}"/>
              </a:ext>
            </a:extLst>
          </p:cNvPr>
          <p:cNvGrpSpPr/>
          <p:nvPr/>
        </p:nvGrpSpPr>
        <p:grpSpPr>
          <a:xfrm>
            <a:off x="3023355" y="5608335"/>
            <a:ext cx="643318" cy="783003"/>
            <a:chOff x="1159859" y="4324567"/>
            <a:chExt cx="643318" cy="783003"/>
          </a:xfrm>
          <a:solidFill>
            <a:schemeClr val="accent6">
              <a:lumMod val="60000"/>
              <a:lumOff val="40000"/>
            </a:schemeClr>
          </a:solidFill>
        </p:grpSpPr>
        <p:sp>
          <p:nvSpPr>
            <p:cNvPr id="86" name="Oval 85">
              <a:extLst>
                <a:ext uri="{FF2B5EF4-FFF2-40B4-BE49-F238E27FC236}">
                  <a16:creationId xmlns:a16="http://schemas.microsoft.com/office/drawing/2014/main" id="{84CE1FEF-83C3-8E36-6A53-C57191B4233D}"/>
                </a:ext>
              </a:extLst>
            </p:cNvPr>
            <p:cNvSpPr/>
            <p:nvPr/>
          </p:nvSpPr>
          <p:spPr>
            <a:xfrm>
              <a:off x="1244551" y="4324567"/>
              <a:ext cx="473934" cy="473934"/>
            </a:xfrm>
            <a:prstGeom prst="ellipse">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ound Same Side Corner Rectangle 86">
              <a:extLst>
                <a:ext uri="{FF2B5EF4-FFF2-40B4-BE49-F238E27FC236}">
                  <a16:creationId xmlns:a16="http://schemas.microsoft.com/office/drawing/2014/main" id="{C7BEF942-8C42-AE6C-DB8A-11FEFEDD738C}"/>
                </a:ext>
              </a:extLst>
            </p:cNvPr>
            <p:cNvSpPr/>
            <p:nvPr/>
          </p:nvSpPr>
          <p:spPr>
            <a:xfrm>
              <a:off x="1159859" y="4772027"/>
              <a:ext cx="643318" cy="335543"/>
            </a:xfrm>
            <a:prstGeom prst="round2SameRect">
              <a:avLst>
                <a:gd name="adj1" fmla="val 40814"/>
                <a:gd name="adj2" fmla="val 0"/>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B66243EF-11F1-A00C-3A86-D7098F587550}"/>
              </a:ext>
            </a:extLst>
          </p:cNvPr>
          <p:cNvGrpSpPr/>
          <p:nvPr/>
        </p:nvGrpSpPr>
        <p:grpSpPr>
          <a:xfrm>
            <a:off x="485499" y="5653914"/>
            <a:ext cx="643318" cy="783003"/>
            <a:chOff x="1159859" y="4324567"/>
            <a:chExt cx="643318" cy="783003"/>
          </a:xfrm>
          <a:solidFill>
            <a:schemeClr val="accent6">
              <a:lumMod val="60000"/>
              <a:lumOff val="40000"/>
            </a:schemeClr>
          </a:solidFill>
        </p:grpSpPr>
        <p:sp>
          <p:nvSpPr>
            <p:cNvPr id="89" name="Oval 88">
              <a:extLst>
                <a:ext uri="{FF2B5EF4-FFF2-40B4-BE49-F238E27FC236}">
                  <a16:creationId xmlns:a16="http://schemas.microsoft.com/office/drawing/2014/main" id="{C16E946D-6966-C575-3FAD-B18ECFA52F27}"/>
                </a:ext>
              </a:extLst>
            </p:cNvPr>
            <p:cNvSpPr/>
            <p:nvPr/>
          </p:nvSpPr>
          <p:spPr>
            <a:xfrm>
              <a:off x="1244551" y="4324567"/>
              <a:ext cx="473934" cy="473934"/>
            </a:xfrm>
            <a:prstGeom prst="ellipse">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 Same Side Corner Rectangle 89">
              <a:extLst>
                <a:ext uri="{FF2B5EF4-FFF2-40B4-BE49-F238E27FC236}">
                  <a16:creationId xmlns:a16="http://schemas.microsoft.com/office/drawing/2014/main" id="{6AED918F-72FE-C03B-59B4-67333C54B134}"/>
                </a:ext>
              </a:extLst>
            </p:cNvPr>
            <p:cNvSpPr/>
            <p:nvPr/>
          </p:nvSpPr>
          <p:spPr>
            <a:xfrm>
              <a:off x="1159859" y="4772027"/>
              <a:ext cx="643318" cy="335543"/>
            </a:xfrm>
            <a:prstGeom prst="round2SameRect">
              <a:avLst>
                <a:gd name="adj1" fmla="val 40814"/>
                <a:gd name="adj2" fmla="val 0"/>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309C24E8-56D4-A8E4-A755-9D06C8F6A404}"/>
              </a:ext>
            </a:extLst>
          </p:cNvPr>
          <p:cNvGrpSpPr/>
          <p:nvPr/>
        </p:nvGrpSpPr>
        <p:grpSpPr>
          <a:xfrm>
            <a:off x="2380037" y="4840662"/>
            <a:ext cx="643318" cy="783003"/>
            <a:chOff x="1159859" y="4324567"/>
            <a:chExt cx="643318" cy="783003"/>
          </a:xfrm>
          <a:solidFill>
            <a:schemeClr val="accent6">
              <a:lumMod val="60000"/>
              <a:lumOff val="40000"/>
            </a:schemeClr>
          </a:solidFill>
        </p:grpSpPr>
        <p:sp>
          <p:nvSpPr>
            <p:cNvPr id="92" name="Oval 91">
              <a:extLst>
                <a:ext uri="{FF2B5EF4-FFF2-40B4-BE49-F238E27FC236}">
                  <a16:creationId xmlns:a16="http://schemas.microsoft.com/office/drawing/2014/main" id="{74145CA2-F960-25E9-EFC7-A7FC68FFEB2E}"/>
                </a:ext>
              </a:extLst>
            </p:cNvPr>
            <p:cNvSpPr/>
            <p:nvPr/>
          </p:nvSpPr>
          <p:spPr>
            <a:xfrm>
              <a:off x="1244551" y="4324567"/>
              <a:ext cx="473934" cy="473934"/>
            </a:xfrm>
            <a:prstGeom prst="ellipse">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 Same Side Corner Rectangle 92">
              <a:extLst>
                <a:ext uri="{FF2B5EF4-FFF2-40B4-BE49-F238E27FC236}">
                  <a16:creationId xmlns:a16="http://schemas.microsoft.com/office/drawing/2014/main" id="{99DD4A87-673A-5A02-AB7A-68C95BDFFACB}"/>
                </a:ext>
              </a:extLst>
            </p:cNvPr>
            <p:cNvSpPr/>
            <p:nvPr/>
          </p:nvSpPr>
          <p:spPr>
            <a:xfrm>
              <a:off x="1159859" y="4772027"/>
              <a:ext cx="643318" cy="335543"/>
            </a:xfrm>
            <a:prstGeom prst="round2SameRect">
              <a:avLst>
                <a:gd name="adj1" fmla="val 40814"/>
                <a:gd name="adj2" fmla="val 0"/>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7A51BBEB-543C-8AE3-0A86-5F7BD0418F40}"/>
              </a:ext>
            </a:extLst>
          </p:cNvPr>
          <p:cNvGrpSpPr/>
          <p:nvPr/>
        </p:nvGrpSpPr>
        <p:grpSpPr>
          <a:xfrm>
            <a:off x="3056819" y="4432563"/>
            <a:ext cx="643318" cy="783003"/>
            <a:chOff x="1159859" y="4324567"/>
            <a:chExt cx="643318" cy="783003"/>
          </a:xfrm>
          <a:solidFill>
            <a:schemeClr val="accent6">
              <a:lumMod val="60000"/>
              <a:lumOff val="40000"/>
            </a:schemeClr>
          </a:solidFill>
        </p:grpSpPr>
        <p:sp>
          <p:nvSpPr>
            <p:cNvPr id="95" name="Oval 94">
              <a:extLst>
                <a:ext uri="{FF2B5EF4-FFF2-40B4-BE49-F238E27FC236}">
                  <a16:creationId xmlns:a16="http://schemas.microsoft.com/office/drawing/2014/main" id="{009D5CF5-AADC-15DD-A8B9-BC6D4B129500}"/>
                </a:ext>
              </a:extLst>
            </p:cNvPr>
            <p:cNvSpPr/>
            <p:nvPr/>
          </p:nvSpPr>
          <p:spPr>
            <a:xfrm>
              <a:off x="1244551" y="4324567"/>
              <a:ext cx="473934" cy="473934"/>
            </a:xfrm>
            <a:prstGeom prst="ellipse">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 Same Side Corner Rectangle 95">
              <a:extLst>
                <a:ext uri="{FF2B5EF4-FFF2-40B4-BE49-F238E27FC236}">
                  <a16:creationId xmlns:a16="http://schemas.microsoft.com/office/drawing/2014/main" id="{CE8BA073-BE2A-3FD6-5C1E-156FFFC74142}"/>
                </a:ext>
              </a:extLst>
            </p:cNvPr>
            <p:cNvSpPr/>
            <p:nvPr/>
          </p:nvSpPr>
          <p:spPr>
            <a:xfrm>
              <a:off x="1159859" y="4772027"/>
              <a:ext cx="643318" cy="335543"/>
            </a:xfrm>
            <a:prstGeom prst="round2SameRect">
              <a:avLst>
                <a:gd name="adj1" fmla="val 40814"/>
                <a:gd name="adj2" fmla="val 0"/>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4" name="Straight Arrow Connector 103">
            <a:extLst>
              <a:ext uri="{FF2B5EF4-FFF2-40B4-BE49-F238E27FC236}">
                <a16:creationId xmlns:a16="http://schemas.microsoft.com/office/drawing/2014/main" id="{FC48F90F-643F-7018-4F84-976706896EF0}"/>
              </a:ext>
            </a:extLst>
          </p:cNvPr>
          <p:cNvCxnSpPr>
            <a:cxnSpLocks/>
          </p:cNvCxnSpPr>
          <p:nvPr/>
        </p:nvCxnSpPr>
        <p:spPr>
          <a:xfrm>
            <a:off x="2414509" y="1304924"/>
            <a:ext cx="0" cy="603097"/>
          </a:xfrm>
          <a:prstGeom prst="straightConnector1">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682C022-0F5A-DBB7-9551-D4CD891C5A56}"/>
              </a:ext>
            </a:extLst>
          </p:cNvPr>
          <p:cNvCxnSpPr>
            <a:cxnSpLocks/>
          </p:cNvCxnSpPr>
          <p:nvPr/>
        </p:nvCxnSpPr>
        <p:spPr>
          <a:xfrm>
            <a:off x="1934806" y="3582151"/>
            <a:ext cx="0" cy="603097"/>
          </a:xfrm>
          <a:prstGeom prst="straightConnector1">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29F7EC75-0EC0-FFF6-76BB-CC1E6D34A081}"/>
              </a:ext>
            </a:extLst>
          </p:cNvPr>
          <p:cNvCxnSpPr>
            <a:cxnSpLocks/>
          </p:cNvCxnSpPr>
          <p:nvPr/>
        </p:nvCxnSpPr>
        <p:spPr>
          <a:xfrm>
            <a:off x="2813292" y="3582151"/>
            <a:ext cx="0" cy="603097"/>
          </a:xfrm>
          <a:prstGeom prst="straightConnector1">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B46321D-5E81-1ED2-1197-DCD0C1F2B315}"/>
              </a:ext>
            </a:extLst>
          </p:cNvPr>
          <p:cNvSpPr txBox="1"/>
          <p:nvPr/>
        </p:nvSpPr>
        <p:spPr>
          <a:xfrm>
            <a:off x="1934806" y="3757064"/>
            <a:ext cx="317716" cy="369332"/>
          </a:xfrm>
          <a:prstGeom prst="rect">
            <a:avLst/>
          </a:prstGeom>
          <a:noFill/>
        </p:spPr>
        <p:txBody>
          <a:bodyPr wrap="none" rtlCol="0">
            <a:spAutoFit/>
          </a:bodyPr>
          <a:lstStyle/>
          <a:p>
            <a:r>
              <a:rPr lang="en-US" dirty="0">
                <a:solidFill>
                  <a:schemeClr val="accent4">
                    <a:lumMod val="75000"/>
                  </a:schemeClr>
                </a:solidFill>
              </a:rPr>
              <a:t>A</a:t>
            </a:r>
          </a:p>
        </p:txBody>
      </p:sp>
      <p:sp>
        <p:nvSpPr>
          <p:cNvPr id="109" name="TextBox 108">
            <a:extLst>
              <a:ext uri="{FF2B5EF4-FFF2-40B4-BE49-F238E27FC236}">
                <a16:creationId xmlns:a16="http://schemas.microsoft.com/office/drawing/2014/main" id="{F15DE8EA-8A40-2D1E-6C16-CD85EBC1A7AC}"/>
              </a:ext>
            </a:extLst>
          </p:cNvPr>
          <p:cNvSpPr txBox="1"/>
          <p:nvPr/>
        </p:nvSpPr>
        <p:spPr>
          <a:xfrm>
            <a:off x="2780910" y="3741862"/>
            <a:ext cx="309700" cy="369332"/>
          </a:xfrm>
          <a:prstGeom prst="rect">
            <a:avLst/>
          </a:prstGeom>
          <a:noFill/>
        </p:spPr>
        <p:txBody>
          <a:bodyPr wrap="none" rtlCol="0">
            <a:spAutoFit/>
          </a:bodyPr>
          <a:lstStyle/>
          <a:p>
            <a:r>
              <a:rPr lang="en-US" dirty="0">
                <a:solidFill>
                  <a:schemeClr val="accent4">
                    <a:lumMod val="75000"/>
                  </a:schemeClr>
                </a:solidFill>
              </a:rPr>
              <a:t>B</a:t>
            </a:r>
          </a:p>
        </p:txBody>
      </p:sp>
      <p:grpSp>
        <p:nvGrpSpPr>
          <p:cNvPr id="110" name="Group 109">
            <a:extLst>
              <a:ext uri="{FF2B5EF4-FFF2-40B4-BE49-F238E27FC236}">
                <a16:creationId xmlns:a16="http://schemas.microsoft.com/office/drawing/2014/main" id="{FA4D6C9B-51A0-7285-4DE7-8258AD389758}"/>
              </a:ext>
            </a:extLst>
          </p:cNvPr>
          <p:cNvGrpSpPr/>
          <p:nvPr/>
        </p:nvGrpSpPr>
        <p:grpSpPr>
          <a:xfrm>
            <a:off x="5660979" y="4449215"/>
            <a:ext cx="1889190" cy="1677814"/>
            <a:chOff x="2775036" y="2862655"/>
            <a:chExt cx="1889190" cy="1677814"/>
          </a:xfrm>
          <a:solidFill>
            <a:schemeClr val="accent1">
              <a:lumMod val="75000"/>
            </a:schemeClr>
          </a:solidFill>
        </p:grpSpPr>
        <p:sp>
          <p:nvSpPr>
            <p:cNvPr id="111" name="Rounded Rectangle 110">
              <a:extLst>
                <a:ext uri="{FF2B5EF4-FFF2-40B4-BE49-F238E27FC236}">
                  <a16:creationId xmlns:a16="http://schemas.microsoft.com/office/drawing/2014/main" id="{03B49E66-84A7-6FF3-4FCE-C2E4D9F95CDD}"/>
                </a:ext>
              </a:extLst>
            </p:cNvPr>
            <p:cNvSpPr/>
            <p:nvPr/>
          </p:nvSpPr>
          <p:spPr>
            <a:xfrm>
              <a:off x="2775036" y="2866339"/>
              <a:ext cx="1889190" cy="1674130"/>
            </a:xfrm>
            <a:prstGeom prst="roundRect">
              <a:avLst>
                <a:gd name="adj" fmla="val 8523"/>
              </a:avLst>
            </a:prstGeom>
            <a:noFill/>
            <a:ln>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accent1"/>
                </a:solidFill>
              </a:endParaRPr>
            </a:p>
          </p:txBody>
        </p:sp>
        <p:grpSp>
          <p:nvGrpSpPr>
            <p:cNvPr id="112" name="Group 111">
              <a:extLst>
                <a:ext uri="{FF2B5EF4-FFF2-40B4-BE49-F238E27FC236}">
                  <a16:creationId xmlns:a16="http://schemas.microsoft.com/office/drawing/2014/main" id="{0B3742EB-E559-8C8C-8B6F-23699B53218A}"/>
                </a:ext>
              </a:extLst>
            </p:cNvPr>
            <p:cNvGrpSpPr/>
            <p:nvPr/>
          </p:nvGrpSpPr>
          <p:grpSpPr>
            <a:xfrm>
              <a:off x="3087650" y="3313664"/>
              <a:ext cx="1278633" cy="1079738"/>
              <a:chOff x="3666748" y="3366940"/>
              <a:chExt cx="1278633" cy="1079738"/>
            </a:xfrm>
            <a:grpFill/>
          </p:grpSpPr>
          <p:sp>
            <p:nvSpPr>
              <p:cNvPr id="114" name="Straight Connector 523">
                <a:extLst>
                  <a:ext uri="{FF2B5EF4-FFF2-40B4-BE49-F238E27FC236}">
                    <a16:creationId xmlns:a16="http://schemas.microsoft.com/office/drawing/2014/main" id="{EB44DDEA-4F97-7485-2AFC-1AECC6C8BDB5}"/>
                  </a:ext>
                </a:extLst>
              </p:cNvPr>
              <p:cNvSpPr/>
              <p:nvPr/>
            </p:nvSpPr>
            <p:spPr>
              <a:xfrm flipH="1">
                <a:off x="4270058" y="3775074"/>
                <a:ext cx="228372" cy="1"/>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15" name="Straight Connector 524">
                <a:extLst>
                  <a:ext uri="{FF2B5EF4-FFF2-40B4-BE49-F238E27FC236}">
                    <a16:creationId xmlns:a16="http://schemas.microsoft.com/office/drawing/2014/main" id="{3768EC14-C611-2C73-EDE2-E212E34E2B59}"/>
                  </a:ext>
                </a:extLst>
              </p:cNvPr>
              <p:cNvSpPr/>
              <p:nvPr/>
            </p:nvSpPr>
            <p:spPr>
              <a:xfrm flipH="1" flipV="1">
                <a:off x="3692598" y="3775074"/>
                <a:ext cx="509553" cy="1"/>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16" name="Straight Connector 540">
                <a:extLst>
                  <a:ext uri="{FF2B5EF4-FFF2-40B4-BE49-F238E27FC236}">
                    <a16:creationId xmlns:a16="http://schemas.microsoft.com/office/drawing/2014/main" id="{BF3B8B0B-A928-DAB6-0CCC-BD20C2B0A39D}"/>
                  </a:ext>
                </a:extLst>
              </p:cNvPr>
              <p:cNvSpPr/>
              <p:nvPr/>
            </p:nvSpPr>
            <p:spPr>
              <a:xfrm flipH="1">
                <a:off x="4271340" y="4076128"/>
                <a:ext cx="231736" cy="1"/>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17" name="Straight Connector 541">
                <a:extLst>
                  <a:ext uri="{FF2B5EF4-FFF2-40B4-BE49-F238E27FC236}">
                    <a16:creationId xmlns:a16="http://schemas.microsoft.com/office/drawing/2014/main" id="{158E696D-DF8C-AA89-73BA-02C1B40BAD5B}"/>
                  </a:ext>
                </a:extLst>
              </p:cNvPr>
              <p:cNvSpPr/>
              <p:nvPr/>
            </p:nvSpPr>
            <p:spPr>
              <a:xfrm flipH="1">
                <a:off x="3692598" y="4076128"/>
                <a:ext cx="509553" cy="1"/>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18" name="Straight Connector 553">
                <a:extLst>
                  <a:ext uri="{FF2B5EF4-FFF2-40B4-BE49-F238E27FC236}">
                    <a16:creationId xmlns:a16="http://schemas.microsoft.com/office/drawing/2014/main" id="{7460758B-0F5D-4098-9636-57B75824DEBF}"/>
                  </a:ext>
                </a:extLst>
              </p:cNvPr>
              <p:cNvSpPr/>
              <p:nvPr/>
            </p:nvSpPr>
            <p:spPr>
              <a:xfrm flipH="1">
                <a:off x="4268683" y="4377989"/>
                <a:ext cx="231121" cy="1"/>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19" name="Straight Connector 565">
                <a:extLst>
                  <a:ext uri="{FF2B5EF4-FFF2-40B4-BE49-F238E27FC236}">
                    <a16:creationId xmlns:a16="http://schemas.microsoft.com/office/drawing/2014/main" id="{A19EBE29-C470-5EC7-F367-F618F849CE9A}"/>
                  </a:ext>
                </a:extLst>
              </p:cNvPr>
              <p:cNvSpPr/>
              <p:nvPr/>
            </p:nvSpPr>
            <p:spPr>
              <a:xfrm flipV="1">
                <a:off x="4271340" y="3473990"/>
                <a:ext cx="230352" cy="604521"/>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20" name="Straight Connector 566">
                <a:extLst>
                  <a:ext uri="{FF2B5EF4-FFF2-40B4-BE49-F238E27FC236}">
                    <a16:creationId xmlns:a16="http://schemas.microsoft.com/office/drawing/2014/main" id="{D9A76E80-7972-4880-7839-DE078F0B20C5}"/>
                  </a:ext>
                </a:extLst>
              </p:cNvPr>
              <p:cNvSpPr/>
              <p:nvPr/>
            </p:nvSpPr>
            <p:spPr>
              <a:xfrm flipV="1">
                <a:off x="4272649" y="3776126"/>
                <a:ext cx="227332" cy="602242"/>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21" name="Straight Connector 567">
                <a:extLst>
                  <a:ext uri="{FF2B5EF4-FFF2-40B4-BE49-F238E27FC236}">
                    <a16:creationId xmlns:a16="http://schemas.microsoft.com/office/drawing/2014/main" id="{C620B1B3-D069-E813-85F0-90AABFECC532}"/>
                  </a:ext>
                </a:extLst>
              </p:cNvPr>
              <p:cNvSpPr/>
              <p:nvPr/>
            </p:nvSpPr>
            <p:spPr>
              <a:xfrm flipV="1">
                <a:off x="3829965" y="3475194"/>
                <a:ext cx="372185" cy="300394"/>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22" name="Straight Connector 568">
                <a:extLst>
                  <a:ext uri="{FF2B5EF4-FFF2-40B4-BE49-F238E27FC236}">
                    <a16:creationId xmlns:a16="http://schemas.microsoft.com/office/drawing/2014/main" id="{A4705A59-15DD-9354-A376-36A98E46B567}"/>
                  </a:ext>
                </a:extLst>
              </p:cNvPr>
              <p:cNvSpPr/>
              <p:nvPr/>
            </p:nvSpPr>
            <p:spPr>
              <a:xfrm flipV="1">
                <a:off x="3795769" y="3474020"/>
                <a:ext cx="406382" cy="601005"/>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23" name="Straight Connector 569">
                <a:extLst>
                  <a:ext uri="{FF2B5EF4-FFF2-40B4-BE49-F238E27FC236}">
                    <a16:creationId xmlns:a16="http://schemas.microsoft.com/office/drawing/2014/main" id="{FBA94BB2-3CA2-5857-E8DD-B8415BF08636}"/>
                  </a:ext>
                </a:extLst>
              </p:cNvPr>
              <p:cNvSpPr/>
              <p:nvPr/>
            </p:nvSpPr>
            <p:spPr>
              <a:xfrm flipV="1">
                <a:off x="3804114" y="3775042"/>
                <a:ext cx="398036" cy="301053"/>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24" name="Straight Connector 580">
                <a:extLst>
                  <a:ext uri="{FF2B5EF4-FFF2-40B4-BE49-F238E27FC236}">
                    <a16:creationId xmlns:a16="http://schemas.microsoft.com/office/drawing/2014/main" id="{250E5D62-C04E-05C7-1CDD-BB2E5DD5A986}"/>
                  </a:ext>
                </a:extLst>
              </p:cNvPr>
              <p:cNvSpPr/>
              <p:nvPr/>
            </p:nvSpPr>
            <p:spPr>
              <a:xfrm flipH="1" flipV="1">
                <a:off x="3837178" y="3775587"/>
                <a:ext cx="364194" cy="299977"/>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25" name="Straight Connector 581">
                <a:extLst>
                  <a:ext uri="{FF2B5EF4-FFF2-40B4-BE49-F238E27FC236}">
                    <a16:creationId xmlns:a16="http://schemas.microsoft.com/office/drawing/2014/main" id="{107A7637-1FDF-7684-E74E-CC5A9B505C30}"/>
                  </a:ext>
                </a:extLst>
              </p:cNvPr>
              <p:cNvSpPr/>
              <p:nvPr/>
            </p:nvSpPr>
            <p:spPr>
              <a:xfrm flipH="1" flipV="1">
                <a:off x="3795769" y="4076095"/>
                <a:ext cx="406381" cy="301087"/>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26" name="Straight Connector 582">
                <a:extLst>
                  <a:ext uri="{FF2B5EF4-FFF2-40B4-BE49-F238E27FC236}">
                    <a16:creationId xmlns:a16="http://schemas.microsoft.com/office/drawing/2014/main" id="{0345F7C9-3A20-D74E-A008-12574F700C8C}"/>
                  </a:ext>
                </a:extLst>
              </p:cNvPr>
              <p:cNvSpPr/>
              <p:nvPr/>
            </p:nvSpPr>
            <p:spPr>
              <a:xfrm flipH="1" flipV="1">
                <a:off x="3833551" y="3775584"/>
                <a:ext cx="368600" cy="602581"/>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27" name="Straight Connector 583">
                <a:extLst>
                  <a:ext uri="{FF2B5EF4-FFF2-40B4-BE49-F238E27FC236}">
                    <a16:creationId xmlns:a16="http://schemas.microsoft.com/office/drawing/2014/main" id="{42A26622-7AEF-092E-60A0-81AC86AA786A}"/>
                  </a:ext>
                </a:extLst>
              </p:cNvPr>
              <p:cNvSpPr/>
              <p:nvPr/>
            </p:nvSpPr>
            <p:spPr>
              <a:xfrm flipV="1">
                <a:off x="4272650" y="3474316"/>
                <a:ext cx="227434" cy="300435"/>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28" name="Straight Connector 584">
                <a:extLst>
                  <a:ext uri="{FF2B5EF4-FFF2-40B4-BE49-F238E27FC236}">
                    <a16:creationId xmlns:a16="http://schemas.microsoft.com/office/drawing/2014/main" id="{55DDC542-C7F6-D6E2-6E68-A6244C1A7420}"/>
                  </a:ext>
                </a:extLst>
              </p:cNvPr>
              <p:cNvSpPr/>
              <p:nvPr/>
            </p:nvSpPr>
            <p:spPr>
              <a:xfrm flipV="1">
                <a:off x="4271340" y="3473990"/>
                <a:ext cx="231736" cy="903191"/>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29" name="Straight Connector 585">
                <a:extLst>
                  <a:ext uri="{FF2B5EF4-FFF2-40B4-BE49-F238E27FC236}">
                    <a16:creationId xmlns:a16="http://schemas.microsoft.com/office/drawing/2014/main" id="{7D31436B-FFF8-01F6-93F1-E5A45F962E67}"/>
                  </a:ext>
                </a:extLst>
              </p:cNvPr>
              <p:cNvSpPr/>
              <p:nvPr/>
            </p:nvSpPr>
            <p:spPr>
              <a:xfrm>
                <a:off x="4272567" y="3475194"/>
                <a:ext cx="226531" cy="298678"/>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30" name="Straight Connector 586">
                <a:extLst>
                  <a:ext uri="{FF2B5EF4-FFF2-40B4-BE49-F238E27FC236}">
                    <a16:creationId xmlns:a16="http://schemas.microsoft.com/office/drawing/2014/main" id="{34E27BB2-88D3-292C-63CA-51EA1387E197}"/>
                  </a:ext>
                </a:extLst>
              </p:cNvPr>
              <p:cNvSpPr/>
              <p:nvPr/>
            </p:nvSpPr>
            <p:spPr>
              <a:xfrm flipV="1">
                <a:off x="4271340" y="3775369"/>
                <a:ext cx="227186" cy="300433"/>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31" name="Straight Connector 587">
                <a:extLst>
                  <a:ext uri="{FF2B5EF4-FFF2-40B4-BE49-F238E27FC236}">
                    <a16:creationId xmlns:a16="http://schemas.microsoft.com/office/drawing/2014/main" id="{75FB22A9-A638-831B-CECC-1894A147B12C}"/>
                  </a:ext>
                </a:extLst>
              </p:cNvPr>
              <p:cNvSpPr/>
              <p:nvPr/>
            </p:nvSpPr>
            <p:spPr>
              <a:xfrm>
                <a:off x="4272647" y="3474020"/>
                <a:ext cx="227334" cy="602243"/>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32" name="Straight Connector 588">
                <a:extLst>
                  <a:ext uri="{FF2B5EF4-FFF2-40B4-BE49-F238E27FC236}">
                    <a16:creationId xmlns:a16="http://schemas.microsoft.com/office/drawing/2014/main" id="{839F2BD1-4274-035F-FFE2-B1667678061D}"/>
                  </a:ext>
                </a:extLst>
              </p:cNvPr>
              <p:cNvSpPr/>
              <p:nvPr/>
            </p:nvSpPr>
            <p:spPr>
              <a:xfrm>
                <a:off x="4272667" y="3471025"/>
                <a:ext cx="227289" cy="907426"/>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33" name="Straight Connector 589">
                <a:extLst>
                  <a:ext uri="{FF2B5EF4-FFF2-40B4-BE49-F238E27FC236}">
                    <a16:creationId xmlns:a16="http://schemas.microsoft.com/office/drawing/2014/main" id="{DFB86348-2606-EE98-CE47-0770A336CBBF}"/>
                  </a:ext>
                </a:extLst>
              </p:cNvPr>
              <p:cNvSpPr/>
              <p:nvPr/>
            </p:nvSpPr>
            <p:spPr>
              <a:xfrm>
                <a:off x="4271909" y="3775042"/>
                <a:ext cx="227188" cy="301086"/>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34" name="Straight Connector 590">
                <a:extLst>
                  <a:ext uri="{FF2B5EF4-FFF2-40B4-BE49-F238E27FC236}">
                    <a16:creationId xmlns:a16="http://schemas.microsoft.com/office/drawing/2014/main" id="{BB6B291C-9215-ABEE-6DA3-E0F60822FD98}"/>
                  </a:ext>
                </a:extLst>
              </p:cNvPr>
              <p:cNvSpPr/>
              <p:nvPr/>
            </p:nvSpPr>
            <p:spPr>
              <a:xfrm>
                <a:off x="4271307" y="3774019"/>
                <a:ext cx="228672" cy="604352"/>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35" name="Straight Connector 591">
                <a:extLst>
                  <a:ext uri="{FF2B5EF4-FFF2-40B4-BE49-F238E27FC236}">
                    <a16:creationId xmlns:a16="http://schemas.microsoft.com/office/drawing/2014/main" id="{A431E441-9901-C1D3-AA94-922D59329035}"/>
                  </a:ext>
                </a:extLst>
              </p:cNvPr>
              <p:cNvSpPr/>
              <p:nvPr/>
            </p:nvSpPr>
            <p:spPr>
              <a:xfrm>
                <a:off x="4272525" y="4076652"/>
                <a:ext cx="227557" cy="301533"/>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36" name="Straight Connector 592">
                <a:extLst>
                  <a:ext uri="{FF2B5EF4-FFF2-40B4-BE49-F238E27FC236}">
                    <a16:creationId xmlns:a16="http://schemas.microsoft.com/office/drawing/2014/main" id="{E2C9B0CE-57D5-3734-9C49-7741C449667A}"/>
                  </a:ext>
                </a:extLst>
              </p:cNvPr>
              <p:cNvSpPr/>
              <p:nvPr/>
            </p:nvSpPr>
            <p:spPr>
              <a:xfrm flipH="1">
                <a:off x="4269063" y="4075128"/>
                <a:ext cx="231022" cy="303054"/>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37" name="Straight Connector 523">
                <a:extLst>
                  <a:ext uri="{FF2B5EF4-FFF2-40B4-BE49-F238E27FC236}">
                    <a16:creationId xmlns:a16="http://schemas.microsoft.com/office/drawing/2014/main" id="{A34254C8-7BF8-A8AF-2F3F-F68139A32D2F}"/>
                  </a:ext>
                </a:extLst>
              </p:cNvPr>
              <p:cNvSpPr/>
              <p:nvPr/>
            </p:nvSpPr>
            <p:spPr>
              <a:xfrm flipH="1">
                <a:off x="4570058" y="3774972"/>
                <a:ext cx="228372" cy="1"/>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38" name="Straight Connector 540">
                <a:extLst>
                  <a:ext uri="{FF2B5EF4-FFF2-40B4-BE49-F238E27FC236}">
                    <a16:creationId xmlns:a16="http://schemas.microsoft.com/office/drawing/2014/main" id="{1C1E6C4D-064F-79B8-267C-7D7ABDF44388}"/>
                  </a:ext>
                </a:extLst>
              </p:cNvPr>
              <p:cNvSpPr/>
              <p:nvPr/>
            </p:nvSpPr>
            <p:spPr>
              <a:xfrm flipH="1">
                <a:off x="4571339" y="4076026"/>
                <a:ext cx="231737" cy="1"/>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39" name="Straight Connector 566">
                <a:extLst>
                  <a:ext uri="{FF2B5EF4-FFF2-40B4-BE49-F238E27FC236}">
                    <a16:creationId xmlns:a16="http://schemas.microsoft.com/office/drawing/2014/main" id="{C59B8E1A-206C-36A1-513C-2ECAD2000604}"/>
                  </a:ext>
                </a:extLst>
              </p:cNvPr>
              <p:cNvSpPr/>
              <p:nvPr/>
            </p:nvSpPr>
            <p:spPr>
              <a:xfrm flipV="1">
                <a:off x="4572649" y="3776024"/>
                <a:ext cx="227332" cy="602242"/>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40" name="Straight Connector 585">
                <a:extLst>
                  <a:ext uri="{FF2B5EF4-FFF2-40B4-BE49-F238E27FC236}">
                    <a16:creationId xmlns:a16="http://schemas.microsoft.com/office/drawing/2014/main" id="{9FC0F2C7-AF6F-23D5-E78A-28582D8D2C1F}"/>
                  </a:ext>
                </a:extLst>
              </p:cNvPr>
              <p:cNvSpPr/>
              <p:nvPr/>
            </p:nvSpPr>
            <p:spPr>
              <a:xfrm>
                <a:off x="4572566" y="3475092"/>
                <a:ext cx="226531" cy="298678"/>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41" name="Straight Connector 586">
                <a:extLst>
                  <a:ext uri="{FF2B5EF4-FFF2-40B4-BE49-F238E27FC236}">
                    <a16:creationId xmlns:a16="http://schemas.microsoft.com/office/drawing/2014/main" id="{5307B566-DFEB-D8C9-A0D5-9C2771CF07D8}"/>
                  </a:ext>
                </a:extLst>
              </p:cNvPr>
              <p:cNvSpPr/>
              <p:nvPr/>
            </p:nvSpPr>
            <p:spPr>
              <a:xfrm flipV="1">
                <a:off x="4571339" y="3775267"/>
                <a:ext cx="227186" cy="300434"/>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42" name="Straight Connector 587">
                <a:extLst>
                  <a:ext uri="{FF2B5EF4-FFF2-40B4-BE49-F238E27FC236}">
                    <a16:creationId xmlns:a16="http://schemas.microsoft.com/office/drawing/2014/main" id="{F9555EE8-9DC4-F09E-4573-7E7216F8F094}"/>
                  </a:ext>
                </a:extLst>
              </p:cNvPr>
              <p:cNvSpPr/>
              <p:nvPr/>
            </p:nvSpPr>
            <p:spPr>
              <a:xfrm>
                <a:off x="4572647" y="3473918"/>
                <a:ext cx="227333" cy="602244"/>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43" name="Straight Connector 589">
                <a:extLst>
                  <a:ext uri="{FF2B5EF4-FFF2-40B4-BE49-F238E27FC236}">
                    <a16:creationId xmlns:a16="http://schemas.microsoft.com/office/drawing/2014/main" id="{6A90CBEF-39BA-1C68-89B0-4D25FD9BBEFB}"/>
                  </a:ext>
                </a:extLst>
              </p:cNvPr>
              <p:cNvSpPr/>
              <p:nvPr/>
            </p:nvSpPr>
            <p:spPr>
              <a:xfrm>
                <a:off x="4571908" y="3774941"/>
                <a:ext cx="227189" cy="301085"/>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44" name="Straight Connector 592">
                <a:extLst>
                  <a:ext uri="{FF2B5EF4-FFF2-40B4-BE49-F238E27FC236}">
                    <a16:creationId xmlns:a16="http://schemas.microsoft.com/office/drawing/2014/main" id="{88BA1B85-3B06-08F3-E7C6-5802FBD9B000}"/>
                  </a:ext>
                </a:extLst>
              </p:cNvPr>
              <p:cNvSpPr/>
              <p:nvPr/>
            </p:nvSpPr>
            <p:spPr>
              <a:xfrm flipH="1">
                <a:off x="4569062" y="4075026"/>
                <a:ext cx="231023" cy="303054"/>
              </a:xfrm>
              <a:prstGeom prst="line">
                <a:avLst/>
              </a:prstGeom>
              <a:grpFill/>
              <a:ln w="6350" cap="flat">
                <a:solidFill>
                  <a:schemeClr val="accent1"/>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chemeClr val="accent1"/>
                  </a:solidFill>
                  <a:latin typeface="IBM Plex Sans Regular"/>
                  <a:sym typeface="IBM Plex Sans Regular"/>
                </a:endParaRPr>
              </a:p>
            </p:txBody>
          </p:sp>
          <p:sp>
            <p:nvSpPr>
              <p:cNvPr id="145" name="Oval 509">
                <a:extLst>
                  <a:ext uri="{FF2B5EF4-FFF2-40B4-BE49-F238E27FC236}">
                    <a16:creationId xmlns:a16="http://schemas.microsoft.com/office/drawing/2014/main" id="{C3F8044E-2967-55BF-5B4F-18C2C5755DC5}"/>
                  </a:ext>
                </a:extLst>
              </p:cNvPr>
              <p:cNvSpPr/>
              <p:nvPr/>
            </p:nvSpPr>
            <p:spPr>
              <a:xfrm flipH="1">
                <a:off x="4738899" y="3673009"/>
                <a:ext cx="206482" cy="206482"/>
              </a:xfrm>
              <a:prstGeom prst="ellipse">
                <a:avLst/>
              </a:prstGeom>
              <a:grpFill/>
              <a:ln w="12700" cap="flat">
                <a:solidFill>
                  <a:schemeClr val="accent1"/>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chemeClr val="accent1"/>
                  </a:solidFill>
                  <a:latin typeface="IBM Plex Sans Regular"/>
                </a:endParaRPr>
              </a:p>
            </p:txBody>
          </p:sp>
          <p:sp>
            <p:nvSpPr>
              <p:cNvPr id="146" name="Oval 532">
                <a:extLst>
                  <a:ext uri="{FF2B5EF4-FFF2-40B4-BE49-F238E27FC236}">
                    <a16:creationId xmlns:a16="http://schemas.microsoft.com/office/drawing/2014/main" id="{9A44BA0F-9240-9F23-5D8E-6F3E67DE5E59}"/>
                  </a:ext>
                </a:extLst>
              </p:cNvPr>
              <p:cNvSpPr/>
              <p:nvPr/>
            </p:nvSpPr>
            <p:spPr>
              <a:xfrm flipH="1">
                <a:off x="4785080" y="4019068"/>
                <a:ext cx="114120" cy="114120"/>
              </a:xfrm>
              <a:prstGeom prst="ellipse">
                <a:avLst/>
              </a:prstGeom>
              <a:grpFill/>
              <a:ln w="12700" cap="flat">
                <a:solidFill>
                  <a:schemeClr val="accent1"/>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chemeClr val="accent1"/>
                  </a:solidFill>
                  <a:latin typeface="IBM Plex Sans Regular"/>
                </a:endParaRPr>
              </a:p>
            </p:txBody>
          </p:sp>
          <p:sp>
            <p:nvSpPr>
              <p:cNvPr id="147" name="Oval 503">
                <a:extLst>
                  <a:ext uri="{FF2B5EF4-FFF2-40B4-BE49-F238E27FC236}">
                    <a16:creationId xmlns:a16="http://schemas.microsoft.com/office/drawing/2014/main" id="{50030D55-0819-6196-693F-FD445C405CD0}"/>
                  </a:ext>
                </a:extLst>
              </p:cNvPr>
              <p:cNvSpPr/>
              <p:nvPr/>
            </p:nvSpPr>
            <p:spPr>
              <a:xfrm flipH="1">
                <a:off x="4467805" y="3408334"/>
                <a:ext cx="132975" cy="132975"/>
              </a:xfrm>
              <a:prstGeom prst="ellipse">
                <a:avLst/>
              </a:prstGeom>
              <a:grpFill/>
              <a:ln w="12700" cap="flat">
                <a:solidFill>
                  <a:schemeClr val="accent1"/>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chemeClr val="accent1"/>
                  </a:solidFill>
                  <a:latin typeface="IBM Plex Sans Regular"/>
                </a:endParaRPr>
              </a:p>
            </p:txBody>
          </p:sp>
          <p:sp>
            <p:nvSpPr>
              <p:cNvPr id="148" name="Oval 510">
                <a:extLst>
                  <a:ext uri="{FF2B5EF4-FFF2-40B4-BE49-F238E27FC236}">
                    <a16:creationId xmlns:a16="http://schemas.microsoft.com/office/drawing/2014/main" id="{2BBFDF96-CA61-9F8A-FBA4-2DE7C0634D41}"/>
                  </a:ext>
                </a:extLst>
              </p:cNvPr>
              <p:cNvSpPr/>
              <p:nvPr/>
            </p:nvSpPr>
            <p:spPr>
              <a:xfrm flipH="1">
                <a:off x="4471406" y="3713363"/>
                <a:ext cx="125774" cy="125775"/>
              </a:xfrm>
              <a:prstGeom prst="ellipse">
                <a:avLst/>
              </a:prstGeom>
              <a:grpFill/>
              <a:ln w="12700" cap="flat">
                <a:solidFill>
                  <a:schemeClr val="accent1"/>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chemeClr val="accent1"/>
                  </a:solidFill>
                  <a:latin typeface="IBM Plex Sans Regular"/>
                </a:endParaRPr>
              </a:p>
            </p:txBody>
          </p:sp>
          <p:sp>
            <p:nvSpPr>
              <p:cNvPr id="149" name="Oval 533">
                <a:extLst>
                  <a:ext uri="{FF2B5EF4-FFF2-40B4-BE49-F238E27FC236}">
                    <a16:creationId xmlns:a16="http://schemas.microsoft.com/office/drawing/2014/main" id="{5C9EB8F5-7983-72E2-779C-E4C20ED94199}"/>
                  </a:ext>
                </a:extLst>
              </p:cNvPr>
              <p:cNvSpPr/>
              <p:nvPr/>
            </p:nvSpPr>
            <p:spPr>
              <a:xfrm flipH="1">
                <a:off x="4450674" y="3995382"/>
                <a:ext cx="161491" cy="161492"/>
              </a:xfrm>
              <a:prstGeom prst="ellipse">
                <a:avLst/>
              </a:prstGeom>
              <a:grpFill/>
              <a:ln w="12700" cap="flat">
                <a:solidFill>
                  <a:schemeClr val="accent1"/>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chemeClr val="accent1"/>
                  </a:solidFill>
                  <a:latin typeface="IBM Plex Sans Regular"/>
                </a:endParaRPr>
              </a:p>
            </p:txBody>
          </p:sp>
          <p:sp>
            <p:nvSpPr>
              <p:cNvPr id="150" name="Oval 546">
                <a:extLst>
                  <a:ext uri="{FF2B5EF4-FFF2-40B4-BE49-F238E27FC236}">
                    <a16:creationId xmlns:a16="http://schemas.microsoft.com/office/drawing/2014/main" id="{820A8729-A6EB-5FAB-892F-BF3BE788AC25}"/>
                  </a:ext>
                </a:extLst>
              </p:cNvPr>
              <p:cNvSpPr/>
              <p:nvPr/>
            </p:nvSpPr>
            <p:spPr>
              <a:xfrm flipH="1">
                <a:off x="4486879" y="4328935"/>
                <a:ext cx="94827" cy="94827"/>
              </a:xfrm>
              <a:prstGeom prst="ellipse">
                <a:avLst/>
              </a:prstGeom>
              <a:grpFill/>
              <a:ln w="12700" cap="flat">
                <a:solidFill>
                  <a:schemeClr val="accent1"/>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chemeClr val="accent1"/>
                  </a:solidFill>
                  <a:latin typeface="IBM Plex Sans Regular"/>
                </a:endParaRPr>
              </a:p>
            </p:txBody>
          </p:sp>
          <p:sp>
            <p:nvSpPr>
              <p:cNvPr id="151" name="Oval 547">
                <a:extLst>
                  <a:ext uri="{FF2B5EF4-FFF2-40B4-BE49-F238E27FC236}">
                    <a16:creationId xmlns:a16="http://schemas.microsoft.com/office/drawing/2014/main" id="{5B87D4C9-CF6B-335F-846C-B5887899BD1B}"/>
                  </a:ext>
                </a:extLst>
              </p:cNvPr>
              <p:cNvSpPr/>
              <p:nvPr/>
            </p:nvSpPr>
            <p:spPr>
              <a:xfrm flipH="1">
                <a:off x="4153022" y="4291573"/>
                <a:ext cx="155104" cy="155105"/>
              </a:xfrm>
              <a:prstGeom prst="ellipse">
                <a:avLst/>
              </a:prstGeom>
              <a:grpFill/>
              <a:ln w="12700" cap="flat">
                <a:solidFill>
                  <a:schemeClr val="accent1"/>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chemeClr val="accent1"/>
                  </a:solidFill>
                  <a:latin typeface="IBM Plex Sans Regular"/>
                </a:endParaRPr>
              </a:p>
            </p:txBody>
          </p:sp>
          <p:sp>
            <p:nvSpPr>
              <p:cNvPr id="152" name="Oval 504">
                <a:extLst>
                  <a:ext uri="{FF2B5EF4-FFF2-40B4-BE49-F238E27FC236}">
                    <a16:creationId xmlns:a16="http://schemas.microsoft.com/office/drawing/2014/main" id="{621AA206-99B8-CC1C-A91B-0234B3D28774}"/>
                  </a:ext>
                </a:extLst>
              </p:cNvPr>
              <p:cNvSpPr/>
              <p:nvPr/>
            </p:nvSpPr>
            <p:spPr>
              <a:xfrm flipH="1">
                <a:off x="4122692" y="3366940"/>
                <a:ext cx="215764" cy="215765"/>
              </a:xfrm>
              <a:prstGeom prst="ellipse">
                <a:avLst/>
              </a:prstGeom>
              <a:grpFill/>
              <a:ln w="12700" cap="flat">
                <a:solidFill>
                  <a:schemeClr val="accent1"/>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chemeClr val="accent1"/>
                  </a:solidFill>
                  <a:latin typeface="IBM Plex Sans Regular"/>
                </a:endParaRPr>
              </a:p>
            </p:txBody>
          </p:sp>
          <p:sp>
            <p:nvSpPr>
              <p:cNvPr id="153" name="Oval 511">
                <a:extLst>
                  <a:ext uri="{FF2B5EF4-FFF2-40B4-BE49-F238E27FC236}">
                    <a16:creationId xmlns:a16="http://schemas.microsoft.com/office/drawing/2014/main" id="{3E59F775-6C87-0F50-A77F-CC539C2DCC92}"/>
                  </a:ext>
                </a:extLst>
              </p:cNvPr>
              <p:cNvSpPr/>
              <p:nvPr/>
            </p:nvSpPr>
            <p:spPr>
              <a:xfrm flipH="1">
                <a:off x="4183080" y="3728996"/>
                <a:ext cx="94827" cy="94827"/>
              </a:xfrm>
              <a:prstGeom prst="ellipse">
                <a:avLst/>
              </a:prstGeom>
              <a:grpFill/>
              <a:ln w="12700" cap="flat">
                <a:solidFill>
                  <a:schemeClr val="accent1"/>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chemeClr val="accent1"/>
                  </a:solidFill>
                  <a:latin typeface="IBM Plex Sans Regular"/>
                </a:endParaRPr>
              </a:p>
            </p:txBody>
          </p:sp>
          <p:sp>
            <p:nvSpPr>
              <p:cNvPr id="154" name="Oval 534">
                <a:extLst>
                  <a:ext uri="{FF2B5EF4-FFF2-40B4-BE49-F238E27FC236}">
                    <a16:creationId xmlns:a16="http://schemas.microsoft.com/office/drawing/2014/main" id="{B1681217-7F58-D537-71A5-5D30275309B9}"/>
                  </a:ext>
                </a:extLst>
              </p:cNvPr>
              <p:cNvSpPr/>
              <p:nvPr/>
            </p:nvSpPr>
            <p:spPr>
              <a:xfrm flipH="1">
                <a:off x="4157844" y="4010493"/>
                <a:ext cx="131269" cy="131270"/>
              </a:xfrm>
              <a:prstGeom prst="ellipse">
                <a:avLst/>
              </a:prstGeom>
              <a:grpFill/>
              <a:ln w="12700" cap="flat">
                <a:solidFill>
                  <a:schemeClr val="accent1"/>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chemeClr val="accent1"/>
                  </a:solidFill>
                  <a:latin typeface="IBM Plex Sans Regular"/>
                </a:endParaRPr>
              </a:p>
            </p:txBody>
          </p:sp>
          <p:sp>
            <p:nvSpPr>
              <p:cNvPr id="155" name="Oval 512">
                <a:extLst>
                  <a:ext uri="{FF2B5EF4-FFF2-40B4-BE49-F238E27FC236}">
                    <a16:creationId xmlns:a16="http://schemas.microsoft.com/office/drawing/2014/main" id="{43D2B228-0C5D-5E8C-4D69-574E3FF0A8E0}"/>
                  </a:ext>
                </a:extLst>
              </p:cNvPr>
              <p:cNvSpPr/>
              <p:nvPr/>
            </p:nvSpPr>
            <p:spPr>
              <a:xfrm flipH="1">
                <a:off x="3666748" y="3693466"/>
                <a:ext cx="163218" cy="163217"/>
              </a:xfrm>
              <a:prstGeom prst="ellipse">
                <a:avLst/>
              </a:prstGeom>
              <a:grpFill/>
              <a:ln w="12700" cap="flat">
                <a:solidFill>
                  <a:schemeClr val="accent1"/>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chemeClr val="accent1"/>
                  </a:solidFill>
                  <a:latin typeface="IBM Plex Sans Regular"/>
                </a:endParaRPr>
              </a:p>
            </p:txBody>
          </p:sp>
          <p:sp>
            <p:nvSpPr>
              <p:cNvPr id="156" name="Oval 535">
                <a:extLst>
                  <a:ext uri="{FF2B5EF4-FFF2-40B4-BE49-F238E27FC236}">
                    <a16:creationId xmlns:a16="http://schemas.microsoft.com/office/drawing/2014/main" id="{56E0529A-B990-4D12-7C17-AB1BEE68E90E}"/>
                  </a:ext>
                </a:extLst>
              </p:cNvPr>
              <p:cNvSpPr/>
              <p:nvPr/>
            </p:nvSpPr>
            <p:spPr>
              <a:xfrm flipH="1">
                <a:off x="3700943" y="4028714"/>
                <a:ext cx="94827" cy="94827"/>
              </a:xfrm>
              <a:prstGeom prst="ellipse">
                <a:avLst/>
              </a:prstGeom>
              <a:grpFill/>
              <a:ln w="12700" cap="flat">
                <a:solidFill>
                  <a:schemeClr val="accent1"/>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chemeClr val="accent1"/>
                  </a:solidFill>
                  <a:latin typeface="IBM Plex Sans Regular"/>
                </a:endParaRPr>
              </a:p>
            </p:txBody>
          </p:sp>
        </p:grpSp>
        <p:sp>
          <p:nvSpPr>
            <p:cNvPr id="113" name="TextBox 112">
              <a:extLst>
                <a:ext uri="{FF2B5EF4-FFF2-40B4-BE49-F238E27FC236}">
                  <a16:creationId xmlns:a16="http://schemas.microsoft.com/office/drawing/2014/main" id="{39680476-00D2-1A40-5EEE-22D6D72CDC41}"/>
                </a:ext>
              </a:extLst>
            </p:cNvPr>
            <p:cNvSpPr txBox="1"/>
            <p:nvPr/>
          </p:nvSpPr>
          <p:spPr>
            <a:xfrm>
              <a:off x="2982519" y="2862655"/>
              <a:ext cx="1536415" cy="400110"/>
            </a:xfrm>
            <a:prstGeom prst="rect">
              <a:avLst/>
            </a:prstGeom>
            <a:noFill/>
            <a:ln>
              <a:noFill/>
            </a:ln>
          </p:spPr>
          <p:txBody>
            <a:bodyPr wrap="square" rtlCol="0">
              <a:spAutoFit/>
            </a:bodyPr>
            <a:lstStyle/>
            <a:p>
              <a:pPr algn="ctr"/>
              <a:r>
                <a:rPr lang="en-US" sz="2000" dirty="0">
                  <a:solidFill>
                    <a:schemeClr val="accent1"/>
                  </a:solidFill>
                </a:rPr>
                <a:t>Judge LLM</a:t>
              </a:r>
            </a:p>
          </p:txBody>
        </p:sp>
      </p:grpSp>
      <p:grpSp>
        <p:nvGrpSpPr>
          <p:cNvPr id="162" name="Group 161">
            <a:extLst>
              <a:ext uri="{FF2B5EF4-FFF2-40B4-BE49-F238E27FC236}">
                <a16:creationId xmlns:a16="http://schemas.microsoft.com/office/drawing/2014/main" id="{A4E79701-4261-B254-6AED-1F43AB9444DC}"/>
              </a:ext>
            </a:extLst>
          </p:cNvPr>
          <p:cNvGrpSpPr/>
          <p:nvPr/>
        </p:nvGrpSpPr>
        <p:grpSpPr>
          <a:xfrm>
            <a:off x="6592057" y="1795107"/>
            <a:ext cx="1889190" cy="1756192"/>
            <a:chOff x="2775036" y="2784277"/>
            <a:chExt cx="1889190" cy="1756192"/>
          </a:xfrm>
        </p:grpSpPr>
        <p:sp>
          <p:nvSpPr>
            <p:cNvPr id="163" name="Rounded Rectangle 162">
              <a:extLst>
                <a:ext uri="{FF2B5EF4-FFF2-40B4-BE49-F238E27FC236}">
                  <a16:creationId xmlns:a16="http://schemas.microsoft.com/office/drawing/2014/main" id="{DCA816AD-2DA7-955F-547D-68A152FF20BA}"/>
                </a:ext>
              </a:extLst>
            </p:cNvPr>
            <p:cNvSpPr/>
            <p:nvPr/>
          </p:nvSpPr>
          <p:spPr>
            <a:xfrm>
              <a:off x="2775036" y="2866339"/>
              <a:ext cx="1889190" cy="1674130"/>
            </a:xfrm>
            <a:prstGeom prst="roundRect">
              <a:avLst>
                <a:gd name="adj" fmla="val 8523"/>
              </a:avLst>
            </a:prstGeom>
            <a:ln>
              <a:solidFill>
                <a:schemeClr val="accent4">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accent4">
                    <a:lumMod val="75000"/>
                  </a:schemeClr>
                </a:solidFill>
              </a:endParaRPr>
            </a:p>
          </p:txBody>
        </p:sp>
        <p:grpSp>
          <p:nvGrpSpPr>
            <p:cNvPr id="164" name="Group 163">
              <a:extLst>
                <a:ext uri="{FF2B5EF4-FFF2-40B4-BE49-F238E27FC236}">
                  <a16:creationId xmlns:a16="http://schemas.microsoft.com/office/drawing/2014/main" id="{08AAAF87-E7ED-1893-5793-E00B25791CA5}"/>
                </a:ext>
              </a:extLst>
            </p:cNvPr>
            <p:cNvGrpSpPr/>
            <p:nvPr/>
          </p:nvGrpSpPr>
          <p:grpSpPr>
            <a:xfrm>
              <a:off x="3087650" y="3313664"/>
              <a:ext cx="1278633" cy="1079738"/>
              <a:chOff x="3666748" y="3366940"/>
              <a:chExt cx="1278633" cy="1079738"/>
            </a:xfrm>
            <a:solidFill>
              <a:schemeClr val="accent4"/>
            </a:solidFill>
          </p:grpSpPr>
          <p:sp>
            <p:nvSpPr>
              <p:cNvPr id="166" name="Straight Connector 523">
                <a:extLst>
                  <a:ext uri="{FF2B5EF4-FFF2-40B4-BE49-F238E27FC236}">
                    <a16:creationId xmlns:a16="http://schemas.microsoft.com/office/drawing/2014/main" id="{BF01714F-BB31-A65E-B8C6-DCBFC52C64B4}"/>
                  </a:ext>
                </a:extLst>
              </p:cNvPr>
              <p:cNvSpPr/>
              <p:nvPr/>
            </p:nvSpPr>
            <p:spPr>
              <a:xfrm flipH="1">
                <a:off x="4270058" y="3775074"/>
                <a:ext cx="228372"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67" name="Straight Connector 524">
                <a:extLst>
                  <a:ext uri="{FF2B5EF4-FFF2-40B4-BE49-F238E27FC236}">
                    <a16:creationId xmlns:a16="http://schemas.microsoft.com/office/drawing/2014/main" id="{3DEA685B-207C-1E86-CF21-8024FF644D56}"/>
                  </a:ext>
                </a:extLst>
              </p:cNvPr>
              <p:cNvSpPr/>
              <p:nvPr/>
            </p:nvSpPr>
            <p:spPr>
              <a:xfrm flipH="1" flipV="1">
                <a:off x="3692598" y="3775074"/>
                <a:ext cx="509553"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68" name="Straight Connector 540">
                <a:extLst>
                  <a:ext uri="{FF2B5EF4-FFF2-40B4-BE49-F238E27FC236}">
                    <a16:creationId xmlns:a16="http://schemas.microsoft.com/office/drawing/2014/main" id="{A9B66FE5-ED50-DE1C-B5EE-4422BF608E9C}"/>
                  </a:ext>
                </a:extLst>
              </p:cNvPr>
              <p:cNvSpPr/>
              <p:nvPr/>
            </p:nvSpPr>
            <p:spPr>
              <a:xfrm flipH="1">
                <a:off x="4271340" y="4076128"/>
                <a:ext cx="231736"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69" name="Straight Connector 541">
                <a:extLst>
                  <a:ext uri="{FF2B5EF4-FFF2-40B4-BE49-F238E27FC236}">
                    <a16:creationId xmlns:a16="http://schemas.microsoft.com/office/drawing/2014/main" id="{749D56C7-B2F0-87E6-44C5-41A2997A5829}"/>
                  </a:ext>
                </a:extLst>
              </p:cNvPr>
              <p:cNvSpPr/>
              <p:nvPr/>
            </p:nvSpPr>
            <p:spPr>
              <a:xfrm flipH="1">
                <a:off x="3692598" y="4076128"/>
                <a:ext cx="509553"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70" name="Straight Connector 553">
                <a:extLst>
                  <a:ext uri="{FF2B5EF4-FFF2-40B4-BE49-F238E27FC236}">
                    <a16:creationId xmlns:a16="http://schemas.microsoft.com/office/drawing/2014/main" id="{96DD66ED-55DD-5526-0B69-1FB4FB0C7B22}"/>
                  </a:ext>
                </a:extLst>
              </p:cNvPr>
              <p:cNvSpPr/>
              <p:nvPr/>
            </p:nvSpPr>
            <p:spPr>
              <a:xfrm flipH="1">
                <a:off x="4268683" y="4377989"/>
                <a:ext cx="231121"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71" name="Straight Connector 565">
                <a:extLst>
                  <a:ext uri="{FF2B5EF4-FFF2-40B4-BE49-F238E27FC236}">
                    <a16:creationId xmlns:a16="http://schemas.microsoft.com/office/drawing/2014/main" id="{25EA31C5-05E9-13A0-F519-0C5389C768F0}"/>
                  </a:ext>
                </a:extLst>
              </p:cNvPr>
              <p:cNvSpPr/>
              <p:nvPr/>
            </p:nvSpPr>
            <p:spPr>
              <a:xfrm flipV="1">
                <a:off x="4271340" y="3473990"/>
                <a:ext cx="230352" cy="60452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72" name="Straight Connector 566">
                <a:extLst>
                  <a:ext uri="{FF2B5EF4-FFF2-40B4-BE49-F238E27FC236}">
                    <a16:creationId xmlns:a16="http://schemas.microsoft.com/office/drawing/2014/main" id="{35B9BD16-2957-F108-83DD-956757B565F6}"/>
                  </a:ext>
                </a:extLst>
              </p:cNvPr>
              <p:cNvSpPr/>
              <p:nvPr/>
            </p:nvSpPr>
            <p:spPr>
              <a:xfrm flipV="1">
                <a:off x="4272649" y="3776126"/>
                <a:ext cx="227332" cy="602242"/>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73" name="Straight Connector 567">
                <a:extLst>
                  <a:ext uri="{FF2B5EF4-FFF2-40B4-BE49-F238E27FC236}">
                    <a16:creationId xmlns:a16="http://schemas.microsoft.com/office/drawing/2014/main" id="{2FCE0699-1A93-62B2-921A-903D459C5FA0}"/>
                  </a:ext>
                </a:extLst>
              </p:cNvPr>
              <p:cNvSpPr/>
              <p:nvPr/>
            </p:nvSpPr>
            <p:spPr>
              <a:xfrm flipV="1">
                <a:off x="3829965" y="3475194"/>
                <a:ext cx="372185" cy="300394"/>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74" name="Straight Connector 568">
                <a:extLst>
                  <a:ext uri="{FF2B5EF4-FFF2-40B4-BE49-F238E27FC236}">
                    <a16:creationId xmlns:a16="http://schemas.microsoft.com/office/drawing/2014/main" id="{01D4DA53-96E9-6E81-48A9-468AF241AAB9}"/>
                  </a:ext>
                </a:extLst>
              </p:cNvPr>
              <p:cNvSpPr/>
              <p:nvPr/>
            </p:nvSpPr>
            <p:spPr>
              <a:xfrm flipV="1">
                <a:off x="3795769" y="3474020"/>
                <a:ext cx="406382" cy="601005"/>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75" name="Straight Connector 569">
                <a:extLst>
                  <a:ext uri="{FF2B5EF4-FFF2-40B4-BE49-F238E27FC236}">
                    <a16:creationId xmlns:a16="http://schemas.microsoft.com/office/drawing/2014/main" id="{0EABFB4F-0A9B-31F1-4C21-ED79A145F611}"/>
                  </a:ext>
                </a:extLst>
              </p:cNvPr>
              <p:cNvSpPr/>
              <p:nvPr/>
            </p:nvSpPr>
            <p:spPr>
              <a:xfrm flipV="1">
                <a:off x="3804114" y="3775042"/>
                <a:ext cx="398036" cy="301053"/>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76" name="Straight Connector 580">
                <a:extLst>
                  <a:ext uri="{FF2B5EF4-FFF2-40B4-BE49-F238E27FC236}">
                    <a16:creationId xmlns:a16="http://schemas.microsoft.com/office/drawing/2014/main" id="{2391B63E-F224-446C-AE65-8DCAFC50AE70}"/>
                  </a:ext>
                </a:extLst>
              </p:cNvPr>
              <p:cNvSpPr/>
              <p:nvPr/>
            </p:nvSpPr>
            <p:spPr>
              <a:xfrm flipH="1" flipV="1">
                <a:off x="3837178" y="3775587"/>
                <a:ext cx="364194" cy="299977"/>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77" name="Straight Connector 581">
                <a:extLst>
                  <a:ext uri="{FF2B5EF4-FFF2-40B4-BE49-F238E27FC236}">
                    <a16:creationId xmlns:a16="http://schemas.microsoft.com/office/drawing/2014/main" id="{384FB5C6-34FD-63E8-10CE-37536B548235}"/>
                  </a:ext>
                </a:extLst>
              </p:cNvPr>
              <p:cNvSpPr/>
              <p:nvPr/>
            </p:nvSpPr>
            <p:spPr>
              <a:xfrm flipH="1" flipV="1">
                <a:off x="3795769" y="4076095"/>
                <a:ext cx="406381" cy="301087"/>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78" name="Straight Connector 582">
                <a:extLst>
                  <a:ext uri="{FF2B5EF4-FFF2-40B4-BE49-F238E27FC236}">
                    <a16:creationId xmlns:a16="http://schemas.microsoft.com/office/drawing/2014/main" id="{4CA5F4DA-3ACE-7994-ED6A-10BB8CA633DA}"/>
                  </a:ext>
                </a:extLst>
              </p:cNvPr>
              <p:cNvSpPr/>
              <p:nvPr/>
            </p:nvSpPr>
            <p:spPr>
              <a:xfrm flipH="1" flipV="1">
                <a:off x="3833551" y="3775584"/>
                <a:ext cx="368600" cy="60258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79" name="Straight Connector 583">
                <a:extLst>
                  <a:ext uri="{FF2B5EF4-FFF2-40B4-BE49-F238E27FC236}">
                    <a16:creationId xmlns:a16="http://schemas.microsoft.com/office/drawing/2014/main" id="{57174B1A-8E42-F88D-1674-80E1166FB255}"/>
                  </a:ext>
                </a:extLst>
              </p:cNvPr>
              <p:cNvSpPr/>
              <p:nvPr/>
            </p:nvSpPr>
            <p:spPr>
              <a:xfrm flipV="1">
                <a:off x="4272650" y="3474316"/>
                <a:ext cx="227434" cy="300435"/>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0" name="Straight Connector 584">
                <a:extLst>
                  <a:ext uri="{FF2B5EF4-FFF2-40B4-BE49-F238E27FC236}">
                    <a16:creationId xmlns:a16="http://schemas.microsoft.com/office/drawing/2014/main" id="{A55487D6-DAED-B799-5651-563B1AA1A58E}"/>
                  </a:ext>
                </a:extLst>
              </p:cNvPr>
              <p:cNvSpPr/>
              <p:nvPr/>
            </p:nvSpPr>
            <p:spPr>
              <a:xfrm flipV="1">
                <a:off x="4271340" y="3473990"/>
                <a:ext cx="231736" cy="90319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1" name="Straight Connector 585">
                <a:extLst>
                  <a:ext uri="{FF2B5EF4-FFF2-40B4-BE49-F238E27FC236}">
                    <a16:creationId xmlns:a16="http://schemas.microsoft.com/office/drawing/2014/main" id="{3761EDDD-6C95-63D9-5922-9A2DDD00DBFC}"/>
                  </a:ext>
                </a:extLst>
              </p:cNvPr>
              <p:cNvSpPr/>
              <p:nvPr/>
            </p:nvSpPr>
            <p:spPr>
              <a:xfrm>
                <a:off x="4272567" y="3475194"/>
                <a:ext cx="226531" cy="298678"/>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2" name="Straight Connector 586">
                <a:extLst>
                  <a:ext uri="{FF2B5EF4-FFF2-40B4-BE49-F238E27FC236}">
                    <a16:creationId xmlns:a16="http://schemas.microsoft.com/office/drawing/2014/main" id="{9AB0F3A3-4C9E-9817-5625-08485B08CC1E}"/>
                  </a:ext>
                </a:extLst>
              </p:cNvPr>
              <p:cNvSpPr/>
              <p:nvPr/>
            </p:nvSpPr>
            <p:spPr>
              <a:xfrm flipV="1">
                <a:off x="4271340" y="3775369"/>
                <a:ext cx="227186" cy="300433"/>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3" name="Straight Connector 587">
                <a:extLst>
                  <a:ext uri="{FF2B5EF4-FFF2-40B4-BE49-F238E27FC236}">
                    <a16:creationId xmlns:a16="http://schemas.microsoft.com/office/drawing/2014/main" id="{24328E3B-F4C8-C45C-1FD8-4ACBFBC95C5C}"/>
                  </a:ext>
                </a:extLst>
              </p:cNvPr>
              <p:cNvSpPr/>
              <p:nvPr/>
            </p:nvSpPr>
            <p:spPr>
              <a:xfrm>
                <a:off x="4272647" y="3474020"/>
                <a:ext cx="227334" cy="602243"/>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4" name="Straight Connector 588">
                <a:extLst>
                  <a:ext uri="{FF2B5EF4-FFF2-40B4-BE49-F238E27FC236}">
                    <a16:creationId xmlns:a16="http://schemas.microsoft.com/office/drawing/2014/main" id="{EB74C01D-D046-6536-9982-B6E572F9DEA3}"/>
                  </a:ext>
                </a:extLst>
              </p:cNvPr>
              <p:cNvSpPr/>
              <p:nvPr/>
            </p:nvSpPr>
            <p:spPr>
              <a:xfrm>
                <a:off x="4272667" y="3471025"/>
                <a:ext cx="227289" cy="907426"/>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5" name="Straight Connector 589">
                <a:extLst>
                  <a:ext uri="{FF2B5EF4-FFF2-40B4-BE49-F238E27FC236}">
                    <a16:creationId xmlns:a16="http://schemas.microsoft.com/office/drawing/2014/main" id="{825B417A-AFCD-FE00-9F00-53DAEF32B62E}"/>
                  </a:ext>
                </a:extLst>
              </p:cNvPr>
              <p:cNvSpPr/>
              <p:nvPr/>
            </p:nvSpPr>
            <p:spPr>
              <a:xfrm>
                <a:off x="4271909" y="3775042"/>
                <a:ext cx="227188" cy="301086"/>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6" name="Straight Connector 590">
                <a:extLst>
                  <a:ext uri="{FF2B5EF4-FFF2-40B4-BE49-F238E27FC236}">
                    <a16:creationId xmlns:a16="http://schemas.microsoft.com/office/drawing/2014/main" id="{3047F0CA-F953-65FB-AC4D-352097278507}"/>
                  </a:ext>
                </a:extLst>
              </p:cNvPr>
              <p:cNvSpPr/>
              <p:nvPr/>
            </p:nvSpPr>
            <p:spPr>
              <a:xfrm>
                <a:off x="4271307" y="3774019"/>
                <a:ext cx="228672" cy="604352"/>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7" name="Straight Connector 591">
                <a:extLst>
                  <a:ext uri="{FF2B5EF4-FFF2-40B4-BE49-F238E27FC236}">
                    <a16:creationId xmlns:a16="http://schemas.microsoft.com/office/drawing/2014/main" id="{4C2E37E0-A6F7-3D8C-905A-E05E7994271E}"/>
                  </a:ext>
                </a:extLst>
              </p:cNvPr>
              <p:cNvSpPr/>
              <p:nvPr/>
            </p:nvSpPr>
            <p:spPr>
              <a:xfrm>
                <a:off x="4272525" y="4076652"/>
                <a:ext cx="227557" cy="301533"/>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8" name="Straight Connector 592">
                <a:extLst>
                  <a:ext uri="{FF2B5EF4-FFF2-40B4-BE49-F238E27FC236}">
                    <a16:creationId xmlns:a16="http://schemas.microsoft.com/office/drawing/2014/main" id="{9437A206-583D-6854-C25F-204D768F3F08}"/>
                  </a:ext>
                </a:extLst>
              </p:cNvPr>
              <p:cNvSpPr/>
              <p:nvPr/>
            </p:nvSpPr>
            <p:spPr>
              <a:xfrm flipH="1">
                <a:off x="4269063" y="4075128"/>
                <a:ext cx="231022" cy="303054"/>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9" name="Straight Connector 523">
                <a:extLst>
                  <a:ext uri="{FF2B5EF4-FFF2-40B4-BE49-F238E27FC236}">
                    <a16:creationId xmlns:a16="http://schemas.microsoft.com/office/drawing/2014/main" id="{A598E7DD-77AD-2DD1-1125-9B5D8EE72FB5}"/>
                  </a:ext>
                </a:extLst>
              </p:cNvPr>
              <p:cNvSpPr/>
              <p:nvPr/>
            </p:nvSpPr>
            <p:spPr>
              <a:xfrm flipH="1">
                <a:off x="4570058" y="3774972"/>
                <a:ext cx="228372"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90" name="Straight Connector 540">
                <a:extLst>
                  <a:ext uri="{FF2B5EF4-FFF2-40B4-BE49-F238E27FC236}">
                    <a16:creationId xmlns:a16="http://schemas.microsoft.com/office/drawing/2014/main" id="{2ADD1C78-74FC-0CE9-ACEB-0A4AA46E4FDE}"/>
                  </a:ext>
                </a:extLst>
              </p:cNvPr>
              <p:cNvSpPr/>
              <p:nvPr/>
            </p:nvSpPr>
            <p:spPr>
              <a:xfrm flipH="1">
                <a:off x="4571339" y="4076026"/>
                <a:ext cx="231737" cy="1"/>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91" name="Straight Connector 566">
                <a:extLst>
                  <a:ext uri="{FF2B5EF4-FFF2-40B4-BE49-F238E27FC236}">
                    <a16:creationId xmlns:a16="http://schemas.microsoft.com/office/drawing/2014/main" id="{6662D0EE-A880-3DCC-8138-6CC4E87FB824}"/>
                  </a:ext>
                </a:extLst>
              </p:cNvPr>
              <p:cNvSpPr/>
              <p:nvPr/>
            </p:nvSpPr>
            <p:spPr>
              <a:xfrm flipV="1">
                <a:off x="4572649" y="3776024"/>
                <a:ext cx="227332" cy="602242"/>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92" name="Straight Connector 585">
                <a:extLst>
                  <a:ext uri="{FF2B5EF4-FFF2-40B4-BE49-F238E27FC236}">
                    <a16:creationId xmlns:a16="http://schemas.microsoft.com/office/drawing/2014/main" id="{2191466F-9B86-B180-0D73-9A348DD26E8E}"/>
                  </a:ext>
                </a:extLst>
              </p:cNvPr>
              <p:cNvSpPr/>
              <p:nvPr/>
            </p:nvSpPr>
            <p:spPr>
              <a:xfrm>
                <a:off x="4572566" y="3475092"/>
                <a:ext cx="226531" cy="298678"/>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93" name="Straight Connector 586">
                <a:extLst>
                  <a:ext uri="{FF2B5EF4-FFF2-40B4-BE49-F238E27FC236}">
                    <a16:creationId xmlns:a16="http://schemas.microsoft.com/office/drawing/2014/main" id="{F2A1D7D1-2F4F-2EE2-DFCB-FB80F6F7510B}"/>
                  </a:ext>
                </a:extLst>
              </p:cNvPr>
              <p:cNvSpPr/>
              <p:nvPr/>
            </p:nvSpPr>
            <p:spPr>
              <a:xfrm flipV="1">
                <a:off x="4571339" y="3775267"/>
                <a:ext cx="227186" cy="300434"/>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94" name="Straight Connector 587">
                <a:extLst>
                  <a:ext uri="{FF2B5EF4-FFF2-40B4-BE49-F238E27FC236}">
                    <a16:creationId xmlns:a16="http://schemas.microsoft.com/office/drawing/2014/main" id="{1642D8AB-9E32-FC92-E2E1-F3DA95AD9354}"/>
                  </a:ext>
                </a:extLst>
              </p:cNvPr>
              <p:cNvSpPr/>
              <p:nvPr/>
            </p:nvSpPr>
            <p:spPr>
              <a:xfrm>
                <a:off x="4572647" y="3473918"/>
                <a:ext cx="227333" cy="602244"/>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95" name="Straight Connector 589">
                <a:extLst>
                  <a:ext uri="{FF2B5EF4-FFF2-40B4-BE49-F238E27FC236}">
                    <a16:creationId xmlns:a16="http://schemas.microsoft.com/office/drawing/2014/main" id="{0F9C5CD5-23A2-51D4-4024-370E1DF235D6}"/>
                  </a:ext>
                </a:extLst>
              </p:cNvPr>
              <p:cNvSpPr/>
              <p:nvPr/>
            </p:nvSpPr>
            <p:spPr>
              <a:xfrm>
                <a:off x="4571908" y="3774941"/>
                <a:ext cx="227189" cy="301085"/>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96" name="Straight Connector 592">
                <a:extLst>
                  <a:ext uri="{FF2B5EF4-FFF2-40B4-BE49-F238E27FC236}">
                    <a16:creationId xmlns:a16="http://schemas.microsoft.com/office/drawing/2014/main" id="{FFBC0BD5-F77C-C8DC-EE36-C4B1BFC45055}"/>
                  </a:ext>
                </a:extLst>
              </p:cNvPr>
              <p:cNvSpPr/>
              <p:nvPr/>
            </p:nvSpPr>
            <p:spPr>
              <a:xfrm flipH="1">
                <a:off x="4569062" y="4075026"/>
                <a:ext cx="231023" cy="303054"/>
              </a:xfrm>
              <a:prstGeom prst="line">
                <a:avLst/>
              </a:prstGeom>
              <a:grpFill/>
              <a:ln w="6350" cap="flat">
                <a:solidFill>
                  <a:schemeClr val="accent4">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97" name="Oval 509">
                <a:extLst>
                  <a:ext uri="{FF2B5EF4-FFF2-40B4-BE49-F238E27FC236}">
                    <a16:creationId xmlns:a16="http://schemas.microsoft.com/office/drawing/2014/main" id="{56591689-EB2C-8D2D-9C55-650B70687206}"/>
                  </a:ext>
                </a:extLst>
              </p:cNvPr>
              <p:cNvSpPr/>
              <p:nvPr/>
            </p:nvSpPr>
            <p:spPr>
              <a:xfrm flipH="1">
                <a:off x="4738899" y="3673009"/>
                <a:ext cx="206482" cy="206482"/>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198" name="Oval 532">
                <a:extLst>
                  <a:ext uri="{FF2B5EF4-FFF2-40B4-BE49-F238E27FC236}">
                    <a16:creationId xmlns:a16="http://schemas.microsoft.com/office/drawing/2014/main" id="{421892F8-A857-5EFE-EF91-E62EF1E42563}"/>
                  </a:ext>
                </a:extLst>
              </p:cNvPr>
              <p:cNvSpPr/>
              <p:nvPr/>
            </p:nvSpPr>
            <p:spPr>
              <a:xfrm flipH="1">
                <a:off x="4785080" y="4019068"/>
                <a:ext cx="114120" cy="114120"/>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199" name="Oval 503">
                <a:extLst>
                  <a:ext uri="{FF2B5EF4-FFF2-40B4-BE49-F238E27FC236}">
                    <a16:creationId xmlns:a16="http://schemas.microsoft.com/office/drawing/2014/main" id="{898B17F4-58A0-F0E2-BFEA-875287F64A36}"/>
                  </a:ext>
                </a:extLst>
              </p:cNvPr>
              <p:cNvSpPr/>
              <p:nvPr/>
            </p:nvSpPr>
            <p:spPr>
              <a:xfrm flipH="1">
                <a:off x="4467805" y="3408334"/>
                <a:ext cx="132975" cy="132975"/>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200" name="Oval 510">
                <a:extLst>
                  <a:ext uri="{FF2B5EF4-FFF2-40B4-BE49-F238E27FC236}">
                    <a16:creationId xmlns:a16="http://schemas.microsoft.com/office/drawing/2014/main" id="{A56B73BA-BAF9-6947-4AF9-F1DA518E5659}"/>
                  </a:ext>
                </a:extLst>
              </p:cNvPr>
              <p:cNvSpPr/>
              <p:nvPr/>
            </p:nvSpPr>
            <p:spPr>
              <a:xfrm flipH="1">
                <a:off x="4471406" y="3713363"/>
                <a:ext cx="125774" cy="125775"/>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201" name="Oval 533">
                <a:extLst>
                  <a:ext uri="{FF2B5EF4-FFF2-40B4-BE49-F238E27FC236}">
                    <a16:creationId xmlns:a16="http://schemas.microsoft.com/office/drawing/2014/main" id="{F53422E8-C207-F8D2-0B77-EF3E6D46DB7D}"/>
                  </a:ext>
                </a:extLst>
              </p:cNvPr>
              <p:cNvSpPr/>
              <p:nvPr/>
            </p:nvSpPr>
            <p:spPr>
              <a:xfrm flipH="1">
                <a:off x="4450674" y="3995382"/>
                <a:ext cx="161491" cy="161492"/>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202" name="Oval 546">
                <a:extLst>
                  <a:ext uri="{FF2B5EF4-FFF2-40B4-BE49-F238E27FC236}">
                    <a16:creationId xmlns:a16="http://schemas.microsoft.com/office/drawing/2014/main" id="{3590F719-718F-AB78-AA5B-F3CC63153C59}"/>
                  </a:ext>
                </a:extLst>
              </p:cNvPr>
              <p:cNvSpPr/>
              <p:nvPr/>
            </p:nvSpPr>
            <p:spPr>
              <a:xfrm flipH="1">
                <a:off x="4486879" y="4328935"/>
                <a:ext cx="94827" cy="94827"/>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203" name="Oval 547">
                <a:extLst>
                  <a:ext uri="{FF2B5EF4-FFF2-40B4-BE49-F238E27FC236}">
                    <a16:creationId xmlns:a16="http://schemas.microsoft.com/office/drawing/2014/main" id="{1675A0CC-9012-AA92-CBC1-EA3CA5735C1C}"/>
                  </a:ext>
                </a:extLst>
              </p:cNvPr>
              <p:cNvSpPr/>
              <p:nvPr/>
            </p:nvSpPr>
            <p:spPr>
              <a:xfrm flipH="1">
                <a:off x="4153022" y="4291573"/>
                <a:ext cx="155104" cy="155105"/>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204" name="Oval 504">
                <a:extLst>
                  <a:ext uri="{FF2B5EF4-FFF2-40B4-BE49-F238E27FC236}">
                    <a16:creationId xmlns:a16="http://schemas.microsoft.com/office/drawing/2014/main" id="{5377BB42-1E5F-8FBF-7E54-8C18B90E5D68}"/>
                  </a:ext>
                </a:extLst>
              </p:cNvPr>
              <p:cNvSpPr/>
              <p:nvPr/>
            </p:nvSpPr>
            <p:spPr>
              <a:xfrm flipH="1">
                <a:off x="4122692" y="3366940"/>
                <a:ext cx="215764" cy="215765"/>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205" name="Oval 511">
                <a:extLst>
                  <a:ext uri="{FF2B5EF4-FFF2-40B4-BE49-F238E27FC236}">
                    <a16:creationId xmlns:a16="http://schemas.microsoft.com/office/drawing/2014/main" id="{11580EA6-126D-7FC2-6033-D724A513789E}"/>
                  </a:ext>
                </a:extLst>
              </p:cNvPr>
              <p:cNvSpPr/>
              <p:nvPr/>
            </p:nvSpPr>
            <p:spPr>
              <a:xfrm flipH="1">
                <a:off x="4183080" y="3728996"/>
                <a:ext cx="94827" cy="94827"/>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206" name="Oval 534">
                <a:extLst>
                  <a:ext uri="{FF2B5EF4-FFF2-40B4-BE49-F238E27FC236}">
                    <a16:creationId xmlns:a16="http://schemas.microsoft.com/office/drawing/2014/main" id="{02935AEA-7310-7660-5912-036D13C79A61}"/>
                  </a:ext>
                </a:extLst>
              </p:cNvPr>
              <p:cNvSpPr/>
              <p:nvPr/>
            </p:nvSpPr>
            <p:spPr>
              <a:xfrm flipH="1">
                <a:off x="4157844" y="4010493"/>
                <a:ext cx="131269" cy="131270"/>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207" name="Oval 512">
                <a:extLst>
                  <a:ext uri="{FF2B5EF4-FFF2-40B4-BE49-F238E27FC236}">
                    <a16:creationId xmlns:a16="http://schemas.microsoft.com/office/drawing/2014/main" id="{A3A1A77C-5E56-AC7B-5E45-349DFBBC0C75}"/>
                  </a:ext>
                </a:extLst>
              </p:cNvPr>
              <p:cNvSpPr/>
              <p:nvPr/>
            </p:nvSpPr>
            <p:spPr>
              <a:xfrm flipH="1">
                <a:off x="3666748" y="3693466"/>
                <a:ext cx="163218" cy="163217"/>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208" name="Oval 535">
                <a:extLst>
                  <a:ext uri="{FF2B5EF4-FFF2-40B4-BE49-F238E27FC236}">
                    <a16:creationId xmlns:a16="http://schemas.microsoft.com/office/drawing/2014/main" id="{9F31E475-A61A-6A60-F04D-625978C918F8}"/>
                  </a:ext>
                </a:extLst>
              </p:cNvPr>
              <p:cNvSpPr/>
              <p:nvPr/>
            </p:nvSpPr>
            <p:spPr>
              <a:xfrm flipH="1">
                <a:off x="3700943" y="4028714"/>
                <a:ext cx="94827" cy="94827"/>
              </a:xfrm>
              <a:prstGeom prst="ellipse">
                <a:avLst/>
              </a:prstGeom>
              <a:grpFill/>
              <a:ln w="12700" cap="flat">
                <a:solidFill>
                  <a:schemeClr val="accent4">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grpSp>
        <p:sp>
          <p:nvSpPr>
            <p:cNvPr id="165" name="TextBox 164">
              <a:extLst>
                <a:ext uri="{FF2B5EF4-FFF2-40B4-BE49-F238E27FC236}">
                  <a16:creationId xmlns:a16="http://schemas.microsoft.com/office/drawing/2014/main" id="{CD1730FB-BC8C-EC5C-1DD8-18A0D2641E7D}"/>
                </a:ext>
              </a:extLst>
            </p:cNvPr>
            <p:cNvSpPr txBox="1"/>
            <p:nvPr/>
          </p:nvSpPr>
          <p:spPr>
            <a:xfrm>
              <a:off x="2982519" y="2784277"/>
              <a:ext cx="1536415" cy="523220"/>
            </a:xfrm>
            <a:prstGeom prst="rect">
              <a:avLst/>
            </a:prstGeom>
            <a:noFill/>
          </p:spPr>
          <p:txBody>
            <a:bodyPr wrap="square" rtlCol="0">
              <a:spAutoFit/>
            </a:bodyPr>
            <a:lstStyle/>
            <a:p>
              <a:pPr algn="ctr"/>
              <a:r>
                <a:rPr lang="en-US" sz="2800" dirty="0">
                  <a:solidFill>
                    <a:schemeClr val="accent4">
                      <a:lumMod val="75000"/>
                    </a:schemeClr>
                  </a:solidFill>
                </a:rPr>
                <a:t>LLM</a:t>
              </a:r>
            </a:p>
          </p:txBody>
        </p:sp>
      </p:grpSp>
      <p:cxnSp>
        <p:nvCxnSpPr>
          <p:cNvPr id="209" name="Straight Arrow Connector 208">
            <a:extLst>
              <a:ext uri="{FF2B5EF4-FFF2-40B4-BE49-F238E27FC236}">
                <a16:creationId xmlns:a16="http://schemas.microsoft.com/office/drawing/2014/main" id="{7866AC62-B061-4684-7708-79E9739FDE4C}"/>
              </a:ext>
            </a:extLst>
          </p:cNvPr>
          <p:cNvCxnSpPr>
            <a:cxnSpLocks/>
          </p:cNvCxnSpPr>
          <p:nvPr/>
        </p:nvCxnSpPr>
        <p:spPr>
          <a:xfrm>
            <a:off x="7554804" y="1274072"/>
            <a:ext cx="0" cy="603097"/>
          </a:xfrm>
          <a:prstGeom prst="straightConnector1">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1891056F-5692-C4B9-3F4B-0B31BB9EA8FF}"/>
              </a:ext>
            </a:extLst>
          </p:cNvPr>
          <p:cNvCxnSpPr>
            <a:cxnSpLocks/>
          </p:cNvCxnSpPr>
          <p:nvPr/>
        </p:nvCxnSpPr>
        <p:spPr>
          <a:xfrm>
            <a:off x="7075101" y="3551299"/>
            <a:ext cx="0" cy="603097"/>
          </a:xfrm>
          <a:prstGeom prst="straightConnector1">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5FC753A5-5767-BB44-07FD-D744F345F692}"/>
              </a:ext>
            </a:extLst>
          </p:cNvPr>
          <p:cNvCxnSpPr>
            <a:cxnSpLocks/>
          </p:cNvCxnSpPr>
          <p:nvPr/>
        </p:nvCxnSpPr>
        <p:spPr>
          <a:xfrm>
            <a:off x="7953587" y="3551299"/>
            <a:ext cx="0" cy="603097"/>
          </a:xfrm>
          <a:prstGeom prst="straightConnector1">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AB4E56F6-CC9C-2627-72E4-483D87A43627}"/>
              </a:ext>
            </a:extLst>
          </p:cNvPr>
          <p:cNvSpPr txBox="1"/>
          <p:nvPr/>
        </p:nvSpPr>
        <p:spPr>
          <a:xfrm>
            <a:off x="7075101" y="3726212"/>
            <a:ext cx="317716" cy="369332"/>
          </a:xfrm>
          <a:prstGeom prst="rect">
            <a:avLst/>
          </a:prstGeom>
          <a:noFill/>
        </p:spPr>
        <p:txBody>
          <a:bodyPr wrap="none" rtlCol="0">
            <a:spAutoFit/>
          </a:bodyPr>
          <a:lstStyle/>
          <a:p>
            <a:r>
              <a:rPr lang="en-US" dirty="0">
                <a:solidFill>
                  <a:schemeClr val="accent4">
                    <a:lumMod val="75000"/>
                  </a:schemeClr>
                </a:solidFill>
              </a:rPr>
              <a:t>A</a:t>
            </a:r>
          </a:p>
        </p:txBody>
      </p:sp>
      <p:sp>
        <p:nvSpPr>
          <p:cNvPr id="213" name="TextBox 212">
            <a:extLst>
              <a:ext uri="{FF2B5EF4-FFF2-40B4-BE49-F238E27FC236}">
                <a16:creationId xmlns:a16="http://schemas.microsoft.com/office/drawing/2014/main" id="{5E9F95EE-37A4-E83C-950E-E75736735928}"/>
              </a:ext>
            </a:extLst>
          </p:cNvPr>
          <p:cNvSpPr txBox="1"/>
          <p:nvPr/>
        </p:nvSpPr>
        <p:spPr>
          <a:xfrm>
            <a:off x="7921205" y="3711010"/>
            <a:ext cx="309700" cy="369332"/>
          </a:xfrm>
          <a:prstGeom prst="rect">
            <a:avLst/>
          </a:prstGeom>
          <a:noFill/>
        </p:spPr>
        <p:txBody>
          <a:bodyPr wrap="none" rtlCol="0">
            <a:spAutoFit/>
          </a:bodyPr>
          <a:lstStyle/>
          <a:p>
            <a:r>
              <a:rPr lang="en-US" dirty="0">
                <a:solidFill>
                  <a:schemeClr val="accent4">
                    <a:lumMod val="75000"/>
                  </a:schemeClr>
                </a:solidFill>
              </a:rPr>
              <a:t>B</a:t>
            </a:r>
          </a:p>
        </p:txBody>
      </p:sp>
      <p:grpSp>
        <p:nvGrpSpPr>
          <p:cNvPr id="214" name="Group 213">
            <a:extLst>
              <a:ext uri="{FF2B5EF4-FFF2-40B4-BE49-F238E27FC236}">
                <a16:creationId xmlns:a16="http://schemas.microsoft.com/office/drawing/2014/main" id="{F9EB4C3D-0F05-28C4-D421-33329F0F6A29}"/>
              </a:ext>
            </a:extLst>
          </p:cNvPr>
          <p:cNvGrpSpPr/>
          <p:nvPr/>
        </p:nvGrpSpPr>
        <p:grpSpPr>
          <a:xfrm>
            <a:off x="8272375" y="4419594"/>
            <a:ext cx="643318" cy="783003"/>
            <a:chOff x="1159859" y="4324567"/>
            <a:chExt cx="643318" cy="783003"/>
          </a:xfrm>
          <a:solidFill>
            <a:schemeClr val="accent1">
              <a:lumMod val="60000"/>
              <a:lumOff val="40000"/>
            </a:schemeClr>
          </a:solidFill>
        </p:grpSpPr>
        <p:sp>
          <p:nvSpPr>
            <p:cNvPr id="215" name="Oval 214">
              <a:extLst>
                <a:ext uri="{FF2B5EF4-FFF2-40B4-BE49-F238E27FC236}">
                  <a16:creationId xmlns:a16="http://schemas.microsoft.com/office/drawing/2014/main" id="{6520DC29-B921-4E8A-55F4-7E188446D2B6}"/>
                </a:ext>
              </a:extLst>
            </p:cNvPr>
            <p:cNvSpPr/>
            <p:nvPr/>
          </p:nvSpPr>
          <p:spPr>
            <a:xfrm>
              <a:off x="1244551" y="4324567"/>
              <a:ext cx="473934" cy="473934"/>
            </a:xfrm>
            <a:prstGeom prst="ellipse">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ound Same Side Corner Rectangle 215">
              <a:extLst>
                <a:ext uri="{FF2B5EF4-FFF2-40B4-BE49-F238E27FC236}">
                  <a16:creationId xmlns:a16="http://schemas.microsoft.com/office/drawing/2014/main" id="{F7B0C3F7-164B-1F29-7642-8244E1814ED3}"/>
                </a:ext>
              </a:extLst>
            </p:cNvPr>
            <p:cNvSpPr/>
            <p:nvPr/>
          </p:nvSpPr>
          <p:spPr>
            <a:xfrm>
              <a:off x="1159859" y="4772027"/>
              <a:ext cx="643318" cy="335543"/>
            </a:xfrm>
            <a:prstGeom prst="round2SameRect">
              <a:avLst>
                <a:gd name="adj1" fmla="val 40814"/>
                <a:gd name="adj2" fmla="val 0"/>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 name="Group 216">
            <a:extLst>
              <a:ext uri="{FF2B5EF4-FFF2-40B4-BE49-F238E27FC236}">
                <a16:creationId xmlns:a16="http://schemas.microsoft.com/office/drawing/2014/main" id="{C595C8CB-7D7B-1486-2C2B-8B2D2A7C8517}"/>
              </a:ext>
            </a:extLst>
          </p:cNvPr>
          <p:cNvGrpSpPr/>
          <p:nvPr/>
        </p:nvGrpSpPr>
        <p:grpSpPr>
          <a:xfrm>
            <a:off x="8522031" y="5265323"/>
            <a:ext cx="643318" cy="783003"/>
            <a:chOff x="1159859" y="4324567"/>
            <a:chExt cx="643318" cy="783003"/>
          </a:xfrm>
          <a:solidFill>
            <a:schemeClr val="accent1">
              <a:lumMod val="60000"/>
              <a:lumOff val="40000"/>
            </a:schemeClr>
          </a:solidFill>
        </p:grpSpPr>
        <p:sp>
          <p:nvSpPr>
            <p:cNvPr id="218" name="Oval 217">
              <a:extLst>
                <a:ext uri="{FF2B5EF4-FFF2-40B4-BE49-F238E27FC236}">
                  <a16:creationId xmlns:a16="http://schemas.microsoft.com/office/drawing/2014/main" id="{459399D7-F85D-FB43-96E6-62A3A65E223D}"/>
                </a:ext>
              </a:extLst>
            </p:cNvPr>
            <p:cNvSpPr/>
            <p:nvPr/>
          </p:nvSpPr>
          <p:spPr>
            <a:xfrm>
              <a:off x="1244551" y="4324567"/>
              <a:ext cx="473934" cy="473934"/>
            </a:xfrm>
            <a:prstGeom prst="ellipse">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ound Same Side Corner Rectangle 218">
              <a:extLst>
                <a:ext uri="{FF2B5EF4-FFF2-40B4-BE49-F238E27FC236}">
                  <a16:creationId xmlns:a16="http://schemas.microsoft.com/office/drawing/2014/main" id="{27732A36-6E01-F432-154E-AF45316BAFE5}"/>
                </a:ext>
              </a:extLst>
            </p:cNvPr>
            <p:cNvSpPr/>
            <p:nvPr/>
          </p:nvSpPr>
          <p:spPr>
            <a:xfrm>
              <a:off x="1159859" y="4772027"/>
              <a:ext cx="643318" cy="335543"/>
            </a:xfrm>
            <a:prstGeom prst="round2SameRect">
              <a:avLst>
                <a:gd name="adj1" fmla="val 40814"/>
                <a:gd name="adj2" fmla="val 0"/>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0" name="Group 219">
            <a:extLst>
              <a:ext uri="{FF2B5EF4-FFF2-40B4-BE49-F238E27FC236}">
                <a16:creationId xmlns:a16="http://schemas.microsoft.com/office/drawing/2014/main" id="{67050832-0035-01D0-D8AC-76847D6EA309}"/>
              </a:ext>
            </a:extLst>
          </p:cNvPr>
          <p:cNvGrpSpPr/>
          <p:nvPr/>
        </p:nvGrpSpPr>
        <p:grpSpPr>
          <a:xfrm>
            <a:off x="7937448" y="5058608"/>
            <a:ext cx="643318" cy="783003"/>
            <a:chOff x="1159859" y="4324567"/>
            <a:chExt cx="643318" cy="783003"/>
          </a:xfrm>
          <a:solidFill>
            <a:schemeClr val="accent1">
              <a:lumMod val="60000"/>
              <a:lumOff val="40000"/>
            </a:schemeClr>
          </a:solidFill>
        </p:grpSpPr>
        <p:sp>
          <p:nvSpPr>
            <p:cNvPr id="221" name="Oval 220">
              <a:extLst>
                <a:ext uri="{FF2B5EF4-FFF2-40B4-BE49-F238E27FC236}">
                  <a16:creationId xmlns:a16="http://schemas.microsoft.com/office/drawing/2014/main" id="{4E0133FE-3316-DA46-C5C4-EE9DAFDE8912}"/>
                </a:ext>
              </a:extLst>
            </p:cNvPr>
            <p:cNvSpPr/>
            <p:nvPr/>
          </p:nvSpPr>
          <p:spPr>
            <a:xfrm>
              <a:off x="1244551" y="4324567"/>
              <a:ext cx="473934" cy="473934"/>
            </a:xfrm>
            <a:prstGeom prst="ellipse">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 Same Side Corner Rectangle 221">
              <a:extLst>
                <a:ext uri="{FF2B5EF4-FFF2-40B4-BE49-F238E27FC236}">
                  <a16:creationId xmlns:a16="http://schemas.microsoft.com/office/drawing/2014/main" id="{9803E91E-42B6-BAEF-5546-15A957C1CA19}"/>
                </a:ext>
              </a:extLst>
            </p:cNvPr>
            <p:cNvSpPr/>
            <p:nvPr/>
          </p:nvSpPr>
          <p:spPr>
            <a:xfrm>
              <a:off x="1159859" y="4772027"/>
              <a:ext cx="643318" cy="335543"/>
            </a:xfrm>
            <a:prstGeom prst="round2SameRect">
              <a:avLst>
                <a:gd name="adj1" fmla="val 40814"/>
                <a:gd name="adj2" fmla="val 0"/>
              </a:avLst>
            </a:prstGeom>
            <a:grpFill/>
            <a:ln w="190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77963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90F9B2B-C3D0-D266-D584-EAC79437B93C}"/>
              </a:ext>
            </a:extLst>
          </p:cNvPr>
          <p:cNvSpPr>
            <a:spLocks noGrp="1"/>
          </p:cNvSpPr>
          <p:nvPr>
            <p:ph type="title"/>
          </p:nvPr>
        </p:nvSpPr>
        <p:spPr/>
        <p:txBody>
          <a:bodyPr/>
          <a:lstStyle/>
          <a:p>
            <a:r>
              <a:rPr lang="en-US" dirty="0"/>
              <a:t>Summary</a:t>
            </a:r>
          </a:p>
        </p:txBody>
      </p:sp>
      <p:sp>
        <p:nvSpPr>
          <p:cNvPr id="9" name="Content Placeholder 8">
            <a:extLst>
              <a:ext uri="{FF2B5EF4-FFF2-40B4-BE49-F238E27FC236}">
                <a16:creationId xmlns:a16="http://schemas.microsoft.com/office/drawing/2014/main" id="{D37E4A87-B63C-9AE6-1943-5EAD8D8A0AB2}"/>
              </a:ext>
            </a:extLst>
          </p:cNvPr>
          <p:cNvSpPr>
            <a:spLocks noGrp="1"/>
          </p:cNvSpPr>
          <p:nvPr>
            <p:ph idx="1"/>
          </p:nvPr>
        </p:nvSpPr>
        <p:spPr>
          <a:xfrm>
            <a:off x="838200" y="1411550"/>
            <a:ext cx="8404654" cy="4765413"/>
          </a:xfrm>
        </p:spPr>
        <p:txBody>
          <a:bodyPr>
            <a:normAutofit/>
          </a:bodyPr>
          <a:lstStyle/>
          <a:p>
            <a:r>
              <a:rPr lang="en-US" sz="3200" dirty="0"/>
              <a:t>Alignment is a key step in training of instruction following and chat LLMs</a:t>
            </a:r>
          </a:p>
          <a:p>
            <a:r>
              <a:rPr lang="en-US" sz="3200" dirty="0"/>
              <a:t>Good quality preference data is key to making good reward models</a:t>
            </a:r>
          </a:p>
          <a:p>
            <a:r>
              <a:rPr lang="en-US" sz="3200" dirty="0"/>
              <a:t>PPO is the default approach for doing alignment with RL</a:t>
            </a:r>
          </a:p>
          <a:p>
            <a:r>
              <a:rPr lang="en-US" sz="3200" dirty="0"/>
              <a:t>Non-PPO approaches are getting more traction due to their simplicity and stability</a:t>
            </a:r>
          </a:p>
        </p:txBody>
      </p:sp>
    </p:spTree>
    <p:extLst>
      <p:ext uri="{BB962C8B-B14F-4D97-AF65-F5344CB8AC3E}">
        <p14:creationId xmlns:p14="http://schemas.microsoft.com/office/powerpoint/2010/main" val="3004708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itHub Logos and Usage · GitHub">
            <a:extLst>
              <a:ext uri="{FF2B5EF4-FFF2-40B4-BE49-F238E27FC236}">
                <a16:creationId xmlns:a16="http://schemas.microsoft.com/office/drawing/2014/main" id="{59C7267F-1AA4-FDF0-6392-9E1D97661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280" y="5460175"/>
            <a:ext cx="701040" cy="7010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D32706-1BDD-4A5A-4C2F-470BD6E6C8B4}"/>
              </a:ext>
            </a:extLst>
          </p:cNvPr>
          <p:cNvSpPr txBox="1"/>
          <p:nvPr/>
        </p:nvSpPr>
        <p:spPr>
          <a:xfrm>
            <a:off x="4343279" y="1747608"/>
            <a:ext cx="5691850" cy="2031325"/>
          </a:xfrm>
          <a:prstGeom prst="rect">
            <a:avLst/>
          </a:prstGeom>
          <a:noFill/>
          <a:ln>
            <a:noFill/>
          </a:ln>
        </p:spPr>
        <p:txBody>
          <a:bodyPr wrap="square">
            <a:spAutoFit/>
          </a:bodyPr>
          <a:lstStyle/>
          <a:p>
            <a:r>
              <a:rPr lang="en-US" sz="1800" dirty="0">
                <a:hlinkClick r:id="rId3"/>
              </a:rPr>
              <a:t>youtube.com/@asimmunawar</a:t>
            </a:r>
            <a:r>
              <a:rPr lang="en-US" sz="1800" dirty="0"/>
              <a:t> </a:t>
            </a:r>
          </a:p>
          <a:p>
            <a:endParaRPr lang="en-US" dirty="0">
              <a:solidFill>
                <a:srgbClr val="065FD4"/>
              </a:solidFill>
              <a:latin typeface="Roboto" panose="02000000000000000000" pitchFamily="2" charset="0"/>
              <a:hlinkClick r:id="rId4"/>
            </a:endParaRPr>
          </a:p>
          <a:p>
            <a:r>
              <a:rPr lang="en-US" b="0" u="none" strike="noStrike" dirty="0">
                <a:solidFill>
                  <a:srgbClr val="065FD4"/>
                </a:solidFill>
                <a:effectLst/>
                <a:latin typeface="Roboto" panose="02000000000000000000" pitchFamily="2" charset="0"/>
                <a:hlinkClick r:id="rId4"/>
              </a:rPr>
              <a:t>x.com/asimunawar</a:t>
            </a:r>
            <a:endParaRPr lang="en-US" dirty="0">
              <a:effectLst/>
            </a:endParaRPr>
          </a:p>
          <a:p>
            <a:endParaRPr lang="en-US" b="0" u="none" strike="noStrike" dirty="0">
              <a:solidFill>
                <a:srgbClr val="065FD4"/>
              </a:solidFill>
              <a:effectLst/>
              <a:latin typeface="Roboto" panose="02000000000000000000" pitchFamily="2" charset="0"/>
              <a:hlinkClick r:id="rId5"/>
            </a:endParaRPr>
          </a:p>
          <a:p>
            <a:r>
              <a:rPr lang="en-US" b="0" u="none" strike="noStrike" dirty="0">
                <a:solidFill>
                  <a:srgbClr val="065FD4"/>
                </a:solidFill>
                <a:effectLst/>
                <a:latin typeface="Roboto" panose="02000000000000000000" pitchFamily="2" charset="0"/>
                <a:hlinkClick r:id="rId5"/>
              </a:rPr>
              <a:t>linkedin.com/in/asimmunawar</a:t>
            </a:r>
            <a:endParaRPr lang="en-US" b="0" u="none" strike="noStrike" dirty="0">
              <a:solidFill>
                <a:srgbClr val="065FD4"/>
              </a:solidFill>
              <a:effectLst/>
              <a:latin typeface="Roboto" panose="02000000000000000000" pitchFamily="2" charset="0"/>
            </a:endParaRPr>
          </a:p>
          <a:p>
            <a:endParaRPr lang="en-US" dirty="0">
              <a:solidFill>
                <a:srgbClr val="065FD4"/>
              </a:solidFill>
              <a:latin typeface="Roboto" panose="02000000000000000000" pitchFamily="2" charset="0"/>
            </a:endParaRPr>
          </a:p>
          <a:p>
            <a:endParaRPr lang="en-US" b="0" u="none" strike="noStrike" dirty="0">
              <a:solidFill>
                <a:srgbClr val="065FD4"/>
              </a:solidFill>
              <a:effectLst/>
              <a:latin typeface="Roboto" panose="02000000000000000000" pitchFamily="2" charset="0"/>
            </a:endParaRPr>
          </a:p>
        </p:txBody>
      </p:sp>
      <p:pic>
        <p:nvPicPr>
          <p:cNvPr id="5" name="Picture 2" descr="X Logo, symbol, meaning, history, PNG, brand">
            <a:extLst>
              <a:ext uri="{FF2B5EF4-FFF2-40B4-BE49-F238E27FC236}">
                <a16:creationId xmlns:a16="http://schemas.microsoft.com/office/drawing/2014/main" id="{48AF6FA2-8834-357E-1D03-FD349F8242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6332" y="2289780"/>
            <a:ext cx="585843" cy="3295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inkedin - Free social media icons">
            <a:extLst>
              <a:ext uri="{FF2B5EF4-FFF2-40B4-BE49-F238E27FC236}">
                <a16:creationId xmlns:a16="http://schemas.microsoft.com/office/drawing/2014/main" id="{913092AA-22D6-7159-F6CA-BC333AC3D5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6279" y="2771262"/>
            <a:ext cx="398417" cy="3984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AE5B888-60BB-914C-C01C-462A4A28A983}"/>
              </a:ext>
            </a:extLst>
          </p:cNvPr>
          <p:cNvPicPr>
            <a:picLocks noChangeAspect="1"/>
          </p:cNvPicPr>
          <p:nvPr/>
        </p:nvPicPr>
        <p:blipFill>
          <a:blip r:embed="rId8"/>
          <a:stretch>
            <a:fillRect/>
          </a:stretch>
        </p:blipFill>
        <p:spPr>
          <a:xfrm>
            <a:off x="3599920" y="1712391"/>
            <a:ext cx="718668" cy="479112"/>
          </a:xfrm>
          <a:prstGeom prst="rect">
            <a:avLst/>
          </a:prstGeom>
        </p:spPr>
      </p:pic>
      <p:grpSp>
        <p:nvGrpSpPr>
          <p:cNvPr id="16" name="Group 15">
            <a:extLst>
              <a:ext uri="{FF2B5EF4-FFF2-40B4-BE49-F238E27FC236}">
                <a16:creationId xmlns:a16="http://schemas.microsoft.com/office/drawing/2014/main" id="{B5660760-0298-0F35-E1FA-4B8D1E41E633}"/>
              </a:ext>
            </a:extLst>
          </p:cNvPr>
          <p:cNvGrpSpPr/>
          <p:nvPr/>
        </p:nvGrpSpPr>
        <p:grpSpPr>
          <a:xfrm>
            <a:off x="375697" y="1361560"/>
            <a:ext cx="2514156" cy="2486427"/>
            <a:chOff x="8233410" y="3292695"/>
            <a:chExt cx="1877631" cy="1856922"/>
          </a:xfrm>
        </p:grpSpPr>
        <p:pic>
          <p:nvPicPr>
            <p:cNvPr id="10" name="Picture 9">
              <a:extLst>
                <a:ext uri="{FF2B5EF4-FFF2-40B4-BE49-F238E27FC236}">
                  <a16:creationId xmlns:a16="http://schemas.microsoft.com/office/drawing/2014/main" id="{C67BDF24-17AF-457A-E339-6D0FDBE65ECE}"/>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8233410" y="3292695"/>
              <a:ext cx="1877631" cy="1856922"/>
            </a:xfrm>
            <a:prstGeom prst="rect">
              <a:avLst/>
            </a:prstGeom>
          </p:spPr>
        </p:pic>
        <p:pic>
          <p:nvPicPr>
            <p:cNvPr id="11" name="Picture 10" descr="Linkedin - Free social media icons">
              <a:extLst>
                <a:ext uri="{FF2B5EF4-FFF2-40B4-BE49-F238E27FC236}">
                  <a16:creationId xmlns:a16="http://schemas.microsoft.com/office/drawing/2014/main" id="{8DCE5671-BA2D-0E75-DF48-6E90FE19EBCE}"/>
                </a:ext>
              </a:extLst>
            </p:cNvPr>
            <p:cNvPicPr>
              <a:picLocks noChangeAspect="1" noChangeArrowheads="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8964314" y="4092708"/>
              <a:ext cx="398417" cy="398417"/>
            </a:xfrm>
            <a:prstGeom prst="rect">
              <a:avLst/>
            </a:prstGeom>
            <a:solidFill>
              <a:schemeClr val="bg1"/>
            </a:solidFill>
          </p:spPr>
        </p:pic>
      </p:grpSp>
      <p:sp>
        <p:nvSpPr>
          <p:cNvPr id="17" name="TextBox 16">
            <a:extLst>
              <a:ext uri="{FF2B5EF4-FFF2-40B4-BE49-F238E27FC236}">
                <a16:creationId xmlns:a16="http://schemas.microsoft.com/office/drawing/2014/main" id="{220D1735-6C39-8269-4064-B2635D2C170C}"/>
              </a:ext>
            </a:extLst>
          </p:cNvPr>
          <p:cNvSpPr txBox="1"/>
          <p:nvPr/>
        </p:nvSpPr>
        <p:spPr>
          <a:xfrm>
            <a:off x="438409" y="3775874"/>
            <a:ext cx="2388731" cy="523220"/>
          </a:xfrm>
          <a:prstGeom prst="rect">
            <a:avLst/>
          </a:prstGeom>
          <a:noFill/>
        </p:spPr>
        <p:txBody>
          <a:bodyPr wrap="none" rtlCol="0">
            <a:spAutoFit/>
          </a:bodyPr>
          <a:lstStyle/>
          <a:p>
            <a:r>
              <a:rPr lang="en-US" sz="2800" dirty="0"/>
              <a:t>Asim Munawar</a:t>
            </a:r>
          </a:p>
        </p:txBody>
      </p:sp>
      <p:sp>
        <p:nvSpPr>
          <p:cNvPr id="2" name="TextBox 1">
            <a:extLst>
              <a:ext uri="{FF2B5EF4-FFF2-40B4-BE49-F238E27FC236}">
                <a16:creationId xmlns:a16="http://schemas.microsoft.com/office/drawing/2014/main" id="{75283343-DA62-0016-A03A-2B24216D4B8B}"/>
              </a:ext>
            </a:extLst>
          </p:cNvPr>
          <p:cNvSpPr txBox="1"/>
          <p:nvPr/>
        </p:nvSpPr>
        <p:spPr>
          <a:xfrm>
            <a:off x="2404314" y="5362250"/>
            <a:ext cx="5942334" cy="830997"/>
          </a:xfrm>
          <a:prstGeom prst="rect">
            <a:avLst/>
          </a:prstGeom>
          <a:noFill/>
          <a:ln>
            <a:noFill/>
          </a:ln>
        </p:spPr>
        <p:txBody>
          <a:bodyPr wrap="square">
            <a:spAutoFit/>
          </a:bodyPr>
          <a:lstStyle/>
          <a:p>
            <a:r>
              <a:rPr lang="en-US" sz="2400" b="1" dirty="0">
                <a:solidFill>
                  <a:schemeClr val="accent2"/>
                </a:solidFill>
                <a:latin typeface="Arial Black" panose="020B0604020202020204" pitchFamily="34" charset="0"/>
                <a:cs typeface="Arial Black" panose="020B0604020202020204" pitchFamily="34" charset="0"/>
              </a:rPr>
              <a:t>Download PPTX Slides at</a:t>
            </a:r>
            <a:endParaRPr lang="en-US" dirty="0">
              <a:solidFill>
                <a:schemeClr val="accent2"/>
              </a:solidFill>
              <a:latin typeface="Roboto" panose="02000000000000000000" pitchFamily="2" charset="0"/>
            </a:endParaRPr>
          </a:p>
          <a:p>
            <a:r>
              <a:rPr lang="en-US" sz="2400" b="0" u="none" strike="noStrike" dirty="0">
                <a:solidFill>
                  <a:srgbClr val="065FD4"/>
                </a:solidFill>
                <a:effectLst/>
                <a:latin typeface="Roboto" panose="02000000000000000000" pitchFamily="2" charset="0"/>
                <a:hlinkClick r:id="rId10"/>
              </a:rPr>
              <a:t>https://asimmunawar.github.io/</a:t>
            </a:r>
            <a:r>
              <a:rPr lang="en-US" sz="2400" b="0" u="none" strike="noStrike" dirty="0">
                <a:solidFill>
                  <a:srgbClr val="065FD4"/>
                </a:solidFill>
                <a:effectLst/>
                <a:latin typeface="Roboto" panose="02000000000000000000" pitchFamily="2" charset="0"/>
              </a:rPr>
              <a:t> </a:t>
            </a:r>
            <a:r>
              <a:rPr lang="en-US" sz="2400" b="0" u="none" strike="noStrike" dirty="0">
                <a:solidFill>
                  <a:schemeClr val="accent1">
                    <a:lumMod val="60000"/>
                    <a:lumOff val="40000"/>
                  </a:schemeClr>
                </a:solidFill>
                <a:effectLst/>
                <a:latin typeface="Roboto" panose="02000000000000000000" pitchFamily="2" charset="0"/>
              </a:rPr>
              <a:t>(Talks)</a:t>
            </a:r>
          </a:p>
        </p:txBody>
      </p:sp>
    </p:spTree>
    <p:extLst>
      <p:ext uri="{BB962C8B-B14F-4D97-AF65-F5344CB8AC3E}">
        <p14:creationId xmlns:p14="http://schemas.microsoft.com/office/powerpoint/2010/main" val="3718737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2598-7957-5B18-E85A-3D6CCFB93D05}"/>
              </a:ext>
            </a:extLst>
          </p:cNvPr>
          <p:cNvSpPr>
            <a:spLocks noGrp="1"/>
          </p:cNvSpPr>
          <p:nvPr>
            <p:ph type="title"/>
          </p:nvPr>
        </p:nvSpPr>
        <p:spPr/>
        <p:txBody>
          <a:bodyPr/>
          <a:lstStyle/>
          <a:p>
            <a:r>
              <a:rPr lang="en-US" dirty="0"/>
              <a:t>What is LLM Alignment?</a:t>
            </a:r>
          </a:p>
        </p:txBody>
      </p:sp>
      <p:sp>
        <p:nvSpPr>
          <p:cNvPr id="5" name="TextBox 4">
            <a:extLst>
              <a:ext uri="{FF2B5EF4-FFF2-40B4-BE49-F238E27FC236}">
                <a16:creationId xmlns:a16="http://schemas.microsoft.com/office/drawing/2014/main" id="{B92D23E8-6208-EA9B-5E92-D227A6DD4BD5}"/>
              </a:ext>
            </a:extLst>
          </p:cNvPr>
          <p:cNvSpPr txBox="1"/>
          <p:nvPr/>
        </p:nvSpPr>
        <p:spPr>
          <a:xfrm>
            <a:off x="285750" y="6488668"/>
            <a:ext cx="4350418" cy="369332"/>
          </a:xfrm>
          <a:prstGeom prst="rect">
            <a:avLst/>
          </a:prstGeom>
          <a:noFill/>
        </p:spPr>
        <p:txBody>
          <a:bodyPr wrap="square">
            <a:spAutoFit/>
          </a:bodyPr>
          <a:lstStyle/>
          <a:p>
            <a:r>
              <a:rPr lang="en-US" dirty="0">
                <a:solidFill>
                  <a:schemeClr val="bg1">
                    <a:lumMod val="50000"/>
                  </a:schemeClr>
                </a:solidFill>
              </a:rPr>
              <a:t>Source - https://</a:t>
            </a:r>
            <a:r>
              <a:rPr lang="en-US" dirty="0" err="1">
                <a:solidFill>
                  <a:schemeClr val="bg1">
                    <a:lumMod val="50000"/>
                  </a:schemeClr>
                </a:solidFill>
              </a:rPr>
              <a:t>klu.ai</a:t>
            </a:r>
            <a:r>
              <a:rPr lang="en-US" dirty="0">
                <a:solidFill>
                  <a:schemeClr val="bg1">
                    <a:lumMod val="50000"/>
                  </a:schemeClr>
                </a:solidFill>
              </a:rPr>
              <a:t>/glossary/ai-alignment</a:t>
            </a:r>
          </a:p>
        </p:txBody>
      </p:sp>
      <p:sp>
        <p:nvSpPr>
          <p:cNvPr id="8" name="Content Placeholder 7">
            <a:extLst>
              <a:ext uri="{FF2B5EF4-FFF2-40B4-BE49-F238E27FC236}">
                <a16:creationId xmlns:a16="http://schemas.microsoft.com/office/drawing/2014/main" id="{5B5F249F-BE51-54AA-BA18-B0F853FEF147}"/>
              </a:ext>
            </a:extLst>
          </p:cNvPr>
          <p:cNvSpPr>
            <a:spLocks noGrp="1"/>
          </p:cNvSpPr>
          <p:nvPr>
            <p:ph idx="1"/>
          </p:nvPr>
        </p:nvSpPr>
        <p:spPr>
          <a:xfrm>
            <a:off x="838199" y="1751794"/>
            <a:ext cx="7784806" cy="4765413"/>
          </a:xfrm>
        </p:spPr>
        <p:txBody>
          <a:bodyPr>
            <a:normAutofit/>
          </a:bodyPr>
          <a:lstStyle/>
          <a:p>
            <a:pPr lvl="0"/>
            <a:r>
              <a:rPr lang="en-US" dirty="0"/>
              <a:t>Alignment is about making sure that AI language models act in ways that are safe and match what we expect. </a:t>
            </a:r>
          </a:p>
          <a:p>
            <a:pPr lvl="0"/>
            <a:r>
              <a:rPr lang="en-US" b="0" i="0" dirty="0"/>
              <a:t>This process is essential for AI safety, as it aligns the model's outputs with intended behaviors and human values.</a:t>
            </a:r>
          </a:p>
          <a:p>
            <a:pPr lvl="1"/>
            <a:r>
              <a:rPr lang="en-US" dirty="0"/>
              <a:t>What is ethical?</a:t>
            </a:r>
          </a:p>
          <a:p>
            <a:pPr lvl="1"/>
            <a:r>
              <a:rPr lang="en-US" dirty="0"/>
              <a:t>What is funny?</a:t>
            </a:r>
          </a:p>
          <a:p>
            <a:r>
              <a:rPr lang="en-US" dirty="0"/>
              <a:t>This is usually done with </a:t>
            </a:r>
            <a:r>
              <a:rPr lang="en-US" dirty="0">
                <a:solidFill>
                  <a:schemeClr val="accent1"/>
                </a:solidFill>
              </a:rPr>
              <a:t>RLHF (Reinforcement Learning with Human Feedback)</a:t>
            </a:r>
          </a:p>
        </p:txBody>
      </p:sp>
    </p:spTree>
    <p:extLst>
      <p:ext uri="{BB962C8B-B14F-4D97-AF65-F5344CB8AC3E}">
        <p14:creationId xmlns:p14="http://schemas.microsoft.com/office/powerpoint/2010/main" val="538980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30B55-146D-A096-E6DC-50343D987A41}"/>
              </a:ext>
            </a:extLst>
          </p:cNvPr>
          <p:cNvSpPr>
            <a:spLocks noGrp="1"/>
          </p:cNvSpPr>
          <p:nvPr>
            <p:ph type="title"/>
          </p:nvPr>
        </p:nvSpPr>
        <p:spPr/>
        <p:txBody>
          <a:bodyPr/>
          <a:lstStyle/>
          <a:p>
            <a:r>
              <a:rPr lang="en-US" dirty="0"/>
              <a:t>Reinforcement Learning (RL)</a:t>
            </a:r>
          </a:p>
        </p:txBody>
      </p:sp>
      <p:sp>
        <p:nvSpPr>
          <p:cNvPr id="3" name="Content Placeholder 2">
            <a:extLst>
              <a:ext uri="{FF2B5EF4-FFF2-40B4-BE49-F238E27FC236}">
                <a16:creationId xmlns:a16="http://schemas.microsoft.com/office/drawing/2014/main" id="{F925FE19-CF7F-61D4-352E-80159E7ADAFB}"/>
              </a:ext>
            </a:extLst>
          </p:cNvPr>
          <p:cNvSpPr>
            <a:spLocks noGrp="1"/>
          </p:cNvSpPr>
          <p:nvPr>
            <p:ph idx="1"/>
          </p:nvPr>
        </p:nvSpPr>
        <p:spPr>
          <a:xfrm>
            <a:off x="838199" y="1342506"/>
            <a:ext cx="11353801" cy="4276518"/>
          </a:xfrm>
        </p:spPr>
        <p:txBody>
          <a:bodyPr>
            <a:normAutofit/>
          </a:bodyPr>
          <a:lstStyle/>
          <a:p>
            <a:pPr>
              <a:buFont typeface="Arial" panose="020B0604020202020204" pitchFamily="34" charset="0"/>
              <a:buChar char="•"/>
            </a:pPr>
            <a:r>
              <a:rPr lang="en-US" sz="2400" dirty="0">
                <a:effectLst/>
                <a:latin typeface="ArialMT"/>
              </a:rPr>
              <a:t>Trains </a:t>
            </a:r>
            <a:r>
              <a:rPr lang="en-US" sz="2400" dirty="0">
                <a:latin typeface="ArialMT"/>
              </a:rPr>
              <a:t>an </a:t>
            </a:r>
            <a:r>
              <a:rPr lang="en-US" sz="2400" dirty="0">
                <a:effectLst/>
                <a:latin typeface="ArialMT"/>
              </a:rPr>
              <a:t>agent that improves its performance based on interactions with the environment </a:t>
            </a:r>
          </a:p>
          <a:p>
            <a:pPr>
              <a:buFont typeface="Arial" panose="020B0604020202020204" pitchFamily="34" charset="0"/>
              <a:buChar char="•"/>
            </a:pPr>
            <a:r>
              <a:rPr lang="en-US" sz="2400" dirty="0">
                <a:effectLst/>
                <a:latin typeface="ArialMT"/>
              </a:rPr>
              <a:t>The agent gets a reward signal from the environment</a:t>
            </a:r>
          </a:p>
          <a:p>
            <a:pPr>
              <a:buFont typeface="Arial" panose="020B0604020202020204" pitchFamily="34" charset="0"/>
              <a:buChar char="•"/>
            </a:pPr>
            <a:r>
              <a:rPr lang="en-US" sz="2400" dirty="0">
                <a:effectLst/>
                <a:latin typeface="ArialMT"/>
              </a:rPr>
              <a:t>Over time the agent learns to take action that maximizes the reward</a:t>
            </a:r>
          </a:p>
        </p:txBody>
      </p:sp>
      <p:sp>
        <p:nvSpPr>
          <p:cNvPr id="6" name="Rounded Rectangle 5">
            <a:extLst>
              <a:ext uri="{FF2B5EF4-FFF2-40B4-BE49-F238E27FC236}">
                <a16:creationId xmlns:a16="http://schemas.microsoft.com/office/drawing/2014/main" id="{1AB34E6D-C51B-DE31-6857-93323679D678}"/>
              </a:ext>
            </a:extLst>
          </p:cNvPr>
          <p:cNvSpPr/>
          <p:nvPr/>
        </p:nvSpPr>
        <p:spPr>
          <a:xfrm>
            <a:off x="4163693" y="3420301"/>
            <a:ext cx="1718008" cy="74967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Environment</a:t>
            </a:r>
          </a:p>
        </p:txBody>
      </p:sp>
      <mc:AlternateContent xmlns:mc="http://schemas.openxmlformats.org/markup-compatibility/2006" xmlns:a14="http://schemas.microsoft.com/office/drawing/2010/main">
        <mc:Choice Requires="a14">
          <p:sp>
            <p:nvSpPr>
              <p:cNvPr id="7" name="Rounded Rectangle 6">
                <a:extLst>
                  <a:ext uri="{FF2B5EF4-FFF2-40B4-BE49-F238E27FC236}">
                    <a16:creationId xmlns:a16="http://schemas.microsoft.com/office/drawing/2014/main" id="{9AE0DC8F-DA86-6A36-224E-52E20F48DE43}"/>
                  </a:ext>
                </a:extLst>
              </p:cNvPr>
              <p:cNvSpPr/>
              <p:nvPr/>
            </p:nvSpPr>
            <p:spPr>
              <a:xfrm>
                <a:off x="1900669" y="4858200"/>
                <a:ext cx="1718008" cy="749676"/>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Agent - </a:t>
                </a:r>
                <a14:m>
                  <m:oMath xmlns:m="http://schemas.openxmlformats.org/officeDocument/2006/math">
                    <m:sSub>
                      <m:sSubPr>
                        <m:ctrlPr>
                          <a:rPr lang="en-US" sz="2000" i="1" smtClean="0">
                            <a:latin typeface="Cambria Math" panose="02040503050406030204" pitchFamily="18" charset="0"/>
                          </a:rPr>
                        </m:ctrlPr>
                      </m:sSubPr>
                      <m:e>
                        <m:r>
                          <a:rPr lang="el-GR" sz="2000" i="1" smtClean="0">
                            <a:latin typeface="Cambria Math" panose="02040503050406030204" pitchFamily="18" charset="0"/>
                          </a:rPr>
                          <m:t>𝜋</m:t>
                        </m:r>
                      </m:e>
                      <m:sub>
                        <m:r>
                          <a:rPr lang="en-US" sz="2000" i="1" smtClean="0">
                            <a:latin typeface="Cambria Math" panose="02040503050406030204" pitchFamily="18" charset="0"/>
                            <a:ea typeface="Cambria Math" panose="02040503050406030204" pitchFamily="18" charset="0"/>
                          </a:rPr>
                          <m:t>𝜃</m:t>
                        </m:r>
                      </m:sub>
                    </m:sSub>
                  </m:oMath>
                </a14:m>
                <a:endParaRPr lang="en-US" sz="2000" dirty="0"/>
              </a:p>
            </p:txBody>
          </p:sp>
        </mc:Choice>
        <mc:Fallback xmlns="">
          <p:sp>
            <p:nvSpPr>
              <p:cNvPr id="7" name="Rounded Rectangle 6">
                <a:extLst>
                  <a:ext uri="{FF2B5EF4-FFF2-40B4-BE49-F238E27FC236}">
                    <a16:creationId xmlns:a16="http://schemas.microsoft.com/office/drawing/2014/main" id="{9AE0DC8F-DA86-6A36-224E-52E20F48DE43}"/>
                  </a:ext>
                </a:extLst>
              </p:cNvPr>
              <p:cNvSpPr>
                <a:spLocks noRot="1" noChangeAspect="1" noMove="1" noResize="1" noEditPoints="1" noAdjustHandles="1" noChangeArrowheads="1" noChangeShapeType="1" noTextEdit="1"/>
              </p:cNvSpPr>
              <p:nvPr/>
            </p:nvSpPr>
            <p:spPr>
              <a:xfrm>
                <a:off x="1900669" y="4858200"/>
                <a:ext cx="1718008" cy="749676"/>
              </a:xfrm>
              <a:prstGeom prst="roundRect">
                <a:avLst/>
              </a:prstGeom>
              <a:blipFill>
                <a:blip r:embed="rId4"/>
                <a:stretch>
                  <a:fillRect/>
                </a:stretch>
              </a:blipFill>
              <a:ln>
                <a:noFill/>
              </a:ln>
            </p:spPr>
            <p:txBody>
              <a:bodyPr/>
              <a:lstStyle/>
              <a:p>
                <a:r>
                  <a:rPr lang="en-US">
                    <a:noFill/>
                  </a:rPr>
                  <a:t> </a:t>
                </a:r>
              </a:p>
            </p:txBody>
          </p:sp>
        </mc:Fallback>
      </mc:AlternateContent>
      <p:cxnSp>
        <p:nvCxnSpPr>
          <p:cNvPr id="9" name="Elbow Connector 8">
            <a:extLst>
              <a:ext uri="{FF2B5EF4-FFF2-40B4-BE49-F238E27FC236}">
                <a16:creationId xmlns:a16="http://schemas.microsoft.com/office/drawing/2014/main" id="{0778C0D2-EBB9-5C8C-059B-719E4B57E58E}"/>
              </a:ext>
            </a:extLst>
          </p:cNvPr>
          <p:cNvCxnSpPr>
            <a:cxnSpLocks/>
            <a:stCxn id="7" idx="3"/>
            <a:endCxn id="6" idx="2"/>
          </p:cNvCxnSpPr>
          <p:nvPr/>
        </p:nvCxnSpPr>
        <p:spPr>
          <a:xfrm flipV="1">
            <a:off x="3618677" y="4169977"/>
            <a:ext cx="1404020" cy="1063061"/>
          </a:xfrm>
          <a:prstGeom prst="bentConnector2">
            <a:avLst/>
          </a:prstGeom>
          <a:ln w="28575">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8B83FC52-93D9-A130-8CB3-D67F426EF341}"/>
              </a:ext>
            </a:extLst>
          </p:cNvPr>
          <p:cNvCxnSpPr>
            <a:cxnSpLocks/>
          </p:cNvCxnSpPr>
          <p:nvPr/>
        </p:nvCxnSpPr>
        <p:spPr>
          <a:xfrm rot="10800000" flipV="1">
            <a:off x="2956293" y="3953514"/>
            <a:ext cx="1207400" cy="880560"/>
          </a:xfrm>
          <a:prstGeom prst="bentConnector3">
            <a:avLst>
              <a:gd name="adj1" fmla="val 100125"/>
            </a:avLst>
          </a:prstGeom>
          <a:ln w="28575">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D8EAF89-FDDA-F575-C987-4C1816337393}"/>
              </a:ext>
            </a:extLst>
          </p:cNvPr>
          <p:cNvCxnSpPr>
            <a:cxnSpLocks/>
          </p:cNvCxnSpPr>
          <p:nvPr/>
        </p:nvCxnSpPr>
        <p:spPr>
          <a:xfrm rot="10800000" flipV="1">
            <a:off x="2566019" y="3636763"/>
            <a:ext cx="1597675" cy="1209862"/>
          </a:xfrm>
          <a:prstGeom prst="bentConnector3">
            <a:avLst>
              <a:gd name="adj1" fmla="val 100233"/>
            </a:avLst>
          </a:prstGeom>
          <a:ln w="28575">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31E9E26-0896-DFBA-825F-D3F261361921}"/>
                  </a:ext>
                </a:extLst>
              </p:cNvPr>
              <p:cNvSpPr txBox="1"/>
              <p:nvPr/>
            </p:nvSpPr>
            <p:spPr>
              <a:xfrm>
                <a:off x="4289341" y="5232248"/>
                <a:ext cx="4535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𝑎</m:t>
                          </m:r>
                        </m:e>
                        <m:sub>
                          <m:r>
                            <a:rPr lang="en-US" b="0" i="1" smtClean="0">
                              <a:solidFill>
                                <a:schemeClr val="bg1">
                                  <a:lumMod val="50000"/>
                                </a:schemeClr>
                              </a:solidFill>
                              <a:latin typeface="Cambria Math" panose="02040503050406030204" pitchFamily="18" charset="0"/>
                            </a:rPr>
                            <m:t>𝑡</m:t>
                          </m:r>
                        </m:sub>
                      </m:sSub>
                    </m:oMath>
                  </m:oMathPara>
                </a14:m>
                <a:endParaRPr lang="en-US" dirty="0">
                  <a:solidFill>
                    <a:schemeClr val="bg1">
                      <a:lumMod val="50000"/>
                    </a:schemeClr>
                  </a:solidFill>
                </a:endParaRPr>
              </a:p>
            </p:txBody>
          </p:sp>
        </mc:Choice>
        <mc:Fallback xmlns="">
          <p:sp>
            <p:nvSpPr>
              <p:cNvPr id="24" name="TextBox 23">
                <a:extLst>
                  <a:ext uri="{FF2B5EF4-FFF2-40B4-BE49-F238E27FC236}">
                    <a16:creationId xmlns:a16="http://schemas.microsoft.com/office/drawing/2014/main" id="{031E9E26-0896-DFBA-825F-D3F261361921}"/>
                  </a:ext>
                </a:extLst>
              </p:cNvPr>
              <p:cNvSpPr txBox="1">
                <a:spLocks noRot="1" noChangeAspect="1" noMove="1" noResize="1" noEditPoints="1" noAdjustHandles="1" noChangeArrowheads="1" noChangeShapeType="1" noTextEdit="1"/>
              </p:cNvSpPr>
              <p:nvPr/>
            </p:nvSpPr>
            <p:spPr>
              <a:xfrm>
                <a:off x="4289341" y="5232248"/>
                <a:ext cx="45358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ABB5B8F-4A84-3C73-4AC7-251D67B4B5E7}"/>
                  </a:ext>
                </a:extLst>
              </p:cNvPr>
              <p:cNvSpPr txBox="1"/>
              <p:nvPr/>
            </p:nvSpPr>
            <p:spPr>
              <a:xfrm>
                <a:off x="2956292" y="4209128"/>
                <a:ext cx="4271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𝑠</m:t>
                          </m:r>
                        </m:e>
                        <m:sub>
                          <m:r>
                            <a:rPr lang="en-US" b="0" i="1" smtClean="0">
                              <a:solidFill>
                                <a:schemeClr val="bg1">
                                  <a:lumMod val="50000"/>
                                </a:schemeClr>
                              </a:solidFill>
                              <a:latin typeface="Cambria Math" panose="02040503050406030204" pitchFamily="18" charset="0"/>
                            </a:rPr>
                            <m:t>𝑡</m:t>
                          </m:r>
                        </m:sub>
                      </m:sSub>
                    </m:oMath>
                  </m:oMathPara>
                </a14:m>
                <a:endParaRPr lang="en-US" dirty="0">
                  <a:solidFill>
                    <a:schemeClr val="bg1">
                      <a:lumMod val="50000"/>
                    </a:schemeClr>
                  </a:solidFill>
                </a:endParaRPr>
              </a:p>
            </p:txBody>
          </p:sp>
        </mc:Choice>
        <mc:Fallback xmlns="">
          <p:sp>
            <p:nvSpPr>
              <p:cNvPr id="25" name="TextBox 24">
                <a:extLst>
                  <a:ext uri="{FF2B5EF4-FFF2-40B4-BE49-F238E27FC236}">
                    <a16:creationId xmlns:a16="http://schemas.microsoft.com/office/drawing/2014/main" id="{7ABB5B8F-4A84-3C73-4AC7-251D67B4B5E7}"/>
                  </a:ext>
                </a:extLst>
              </p:cNvPr>
              <p:cNvSpPr txBox="1">
                <a:spLocks noRot="1" noChangeAspect="1" noMove="1" noResize="1" noEditPoints="1" noAdjustHandles="1" noChangeArrowheads="1" noChangeShapeType="1" noTextEdit="1"/>
              </p:cNvSpPr>
              <p:nvPr/>
            </p:nvSpPr>
            <p:spPr>
              <a:xfrm>
                <a:off x="2956292" y="4209128"/>
                <a:ext cx="42710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5BED7FB-9286-C83D-1576-0C4CF3097518}"/>
                  </a:ext>
                </a:extLst>
              </p:cNvPr>
              <p:cNvSpPr txBox="1"/>
              <p:nvPr/>
            </p:nvSpPr>
            <p:spPr>
              <a:xfrm>
                <a:off x="2191454" y="4209128"/>
                <a:ext cx="4089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𝑟</m:t>
                          </m:r>
                        </m:e>
                        <m:sub>
                          <m:r>
                            <a:rPr lang="en-US" b="0" i="1" smtClean="0">
                              <a:solidFill>
                                <a:schemeClr val="bg1">
                                  <a:lumMod val="50000"/>
                                </a:schemeClr>
                              </a:solidFill>
                              <a:latin typeface="Cambria Math" panose="02040503050406030204" pitchFamily="18" charset="0"/>
                            </a:rPr>
                            <m:t>𝑡</m:t>
                          </m:r>
                        </m:sub>
                      </m:sSub>
                    </m:oMath>
                  </m:oMathPara>
                </a14:m>
                <a:endParaRPr lang="en-US" dirty="0">
                  <a:solidFill>
                    <a:schemeClr val="bg1">
                      <a:lumMod val="50000"/>
                    </a:schemeClr>
                  </a:solidFill>
                </a:endParaRPr>
              </a:p>
            </p:txBody>
          </p:sp>
        </mc:Choice>
        <mc:Fallback xmlns="">
          <p:sp>
            <p:nvSpPr>
              <p:cNvPr id="26" name="TextBox 25">
                <a:extLst>
                  <a:ext uri="{FF2B5EF4-FFF2-40B4-BE49-F238E27FC236}">
                    <a16:creationId xmlns:a16="http://schemas.microsoft.com/office/drawing/2014/main" id="{E5BED7FB-9286-C83D-1576-0C4CF3097518}"/>
                  </a:ext>
                </a:extLst>
              </p:cNvPr>
              <p:cNvSpPr txBox="1">
                <a:spLocks noRot="1" noChangeAspect="1" noMove="1" noResize="1" noEditPoints="1" noAdjustHandles="1" noChangeArrowheads="1" noChangeShapeType="1" noTextEdit="1"/>
              </p:cNvSpPr>
              <p:nvPr/>
            </p:nvSpPr>
            <p:spPr>
              <a:xfrm>
                <a:off x="2191454" y="4209128"/>
                <a:ext cx="40895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37B5FB2-F26B-0835-7089-BFA244CB9752}"/>
                  </a:ext>
                </a:extLst>
              </p:cNvPr>
              <p:cNvSpPr txBox="1"/>
              <p:nvPr/>
            </p:nvSpPr>
            <p:spPr>
              <a:xfrm>
                <a:off x="6298754" y="3847254"/>
                <a:ext cx="2153373" cy="1569660"/>
              </a:xfrm>
              <a:prstGeom prst="rect">
                <a:avLst/>
              </a:prstGeom>
              <a:noFill/>
            </p:spPr>
            <p:txBody>
              <a:bodyPr wrap="square" rtlCol="0">
                <a:spAutoFit/>
              </a:bodyPr>
              <a:lstStyle/>
              <a:p>
                <a14:m>
                  <m:oMath xmlns:m="http://schemas.openxmlformats.org/officeDocument/2006/math">
                    <m:sSub>
                      <m:sSubPr>
                        <m:ctrlPr>
                          <a:rPr lang="en-US" sz="2400" i="1" smtClean="0">
                            <a:solidFill>
                              <a:schemeClr val="bg1">
                                <a:lumMod val="50000"/>
                              </a:schemeClr>
                            </a:solidFill>
                            <a:latin typeface="Cambria Math" panose="02040503050406030204" pitchFamily="18" charset="0"/>
                          </a:rPr>
                        </m:ctrlPr>
                      </m:sSubPr>
                      <m:e>
                        <m:r>
                          <a:rPr lang="en-US" sz="2400" b="0" i="1" smtClean="0">
                            <a:solidFill>
                              <a:schemeClr val="bg1">
                                <a:lumMod val="50000"/>
                              </a:schemeClr>
                            </a:solidFill>
                            <a:latin typeface="Cambria Math" panose="02040503050406030204" pitchFamily="18" charset="0"/>
                          </a:rPr>
                          <m:t>𝑠</m:t>
                        </m:r>
                      </m:e>
                      <m:sub>
                        <m:r>
                          <a:rPr lang="en-US" sz="2400" b="0" i="1" smtClean="0">
                            <a:solidFill>
                              <a:schemeClr val="bg1">
                                <a:lumMod val="50000"/>
                              </a:schemeClr>
                            </a:solidFill>
                            <a:latin typeface="Cambria Math" panose="02040503050406030204" pitchFamily="18" charset="0"/>
                          </a:rPr>
                          <m:t>𝑡</m:t>
                        </m:r>
                      </m:sub>
                    </m:sSub>
                  </m:oMath>
                </a14:m>
                <a:r>
                  <a:rPr lang="en-US" sz="2400" dirty="0">
                    <a:solidFill>
                      <a:schemeClr val="bg1">
                        <a:lumMod val="50000"/>
                      </a:schemeClr>
                    </a:solidFill>
                  </a:rPr>
                  <a:t>  : state</a:t>
                </a:r>
                <a:endParaRPr lang="en-US" sz="2400" i="1" dirty="0">
                  <a:solidFill>
                    <a:schemeClr val="bg1">
                      <a:lumMod val="50000"/>
                    </a:schemeClr>
                  </a:solidFill>
                  <a:latin typeface="Cambria Math" panose="02040503050406030204" pitchFamily="18" charset="0"/>
                </a:endParaRPr>
              </a:p>
              <a:p>
                <a14:m>
                  <m:oMath xmlns:m="http://schemas.openxmlformats.org/officeDocument/2006/math">
                    <m:sSub>
                      <m:sSubPr>
                        <m:ctrlPr>
                          <a:rPr lang="en-US" sz="2400" i="1" smtClean="0">
                            <a:solidFill>
                              <a:schemeClr val="bg1">
                                <a:lumMod val="50000"/>
                              </a:schemeClr>
                            </a:solidFill>
                            <a:latin typeface="Cambria Math" panose="02040503050406030204" pitchFamily="18" charset="0"/>
                          </a:rPr>
                        </m:ctrlPr>
                      </m:sSubPr>
                      <m:e>
                        <m:r>
                          <a:rPr lang="en-US" sz="2400" b="0" i="1" smtClean="0">
                            <a:solidFill>
                              <a:schemeClr val="bg1">
                                <a:lumMod val="50000"/>
                              </a:schemeClr>
                            </a:solidFill>
                            <a:latin typeface="Cambria Math" panose="02040503050406030204" pitchFamily="18" charset="0"/>
                          </a:rPr>
                          <m:t>𝑟</m:t>
                        </m:r>
                      </m:e>
                      <m:sub>
                        <m:r>
                          <a:rPr lang="en-US" sz="2400" b="0" i="1" smtClean="0">
                            <a:solidFill>
                              <a:schemeClr val="bg1">
                                <a:lumMod val="50000"/>
                              </a:schemeClr>
                            </a:solidFill>
                            <a:latin typeface="Cambria Math" panose="02040503050406030204" pitchFamily="18" charset="0"/>
                          </a:rPr>
                          <m:t>𝑡</m:t>
                        </m:r>
                      </m:sub>
                    </m:sSub>
                  </m:oMath>
                </a14:m>
                <a:r>
                  <a:rPr lang="en-US" sz="2400" dirty="0">
                    <a:solidFill>
                      <a:schemeClr val="bg1">
                        <a:lumMod val="50000"/>
                      </a:schemeClr>
                    </a:solidFill>
                  </a:rPr>
                  <a:t>  : reward</a:t>
                </a:r>
                <a:endParaRPr lang="en-US" sz="2400" i="1" dirty="0">
                  <a:solidFill>
                    <a:schemeClr val="bg1">
                      <a:lumMod val="50000"/>
                    </a:schemeClr>
                  </a:solidFill>
                  <a:latin typeface="Cambria Math" panose="02040503050406030204" pitchFamily="18" charset="0"/>
                </a:endParaRPr>
              </a:p>
              <a:p>
                <a14:m>
                  <m:oMath xmlns:m="http://schemas.openxmlformats.org/officeDocument/2006/math">
                    <m:sSub>
                      <m:sSubPr>
                        <m:ctrlPr>
                          <a:rPr lang="en-US" sz="2400" i="1" smtClean="0">
                            <a:solidFill>
                              <a:schemeClr val="bg1">
                                <a:lumMod val="50000"/>
                              </a:schemeClr>
                            </a:solidFill>
                            <a:latin typeface="Cambria Math" panose="02040503050406030204" pitchFamily="18" charset="0"/>
                          </a:rPr>
                        </m:ctrlPr>
                      </m:sSubPr>
                      <m:e>
                        <m:r>
                          <a:rPr lang="en-US" sz="2400" b="0" i="1" smtClean="0">
                            <a:solidFill>
                              <a:schemeClr val="bg1">
                                <a:lumMod val="50000"/>
                              </a:schemeClr>
                            </a:solidFill>
                            <a:latin typeface="Cambria Math" panose="02040503050406030204" pitchFamily="18" charset="0"/>
                          </a:rPr>
                          <m:t>𝑎</m:t>
                        </m:r>
                      </m:e>
                      <m:sub>
                        <m:r>
                          <a:rPr lang="en-US" sz="2400" b="0" i="1" smtClean="0">
                            <a:solidFill>
                              <a:schemeClr val="bg1">
                                <a:lumMod val="50000"/>
                              </a:schemeClr>
                            </a:solidFill>
                            <a:latin typeface="Cambria Math" panose="02040503050406030204" pitchFamily="18" charset="0"/>
                          </a:rPr>
                          <m:t>𝑡</m:t>
                        </m:r>
                      </m:sub>
                    </m:sSub>
                  </m:oMath>
                </a14:m>
                <a:r>
                  <a:rPr lang="en-US" sz="2400" dirty="0">
                    <a:solidFill>
                      <a:schemeClr val="bg1">
                        <a:lumMod val="50000"/>
                      </a:schemeClr>
                    </a:solidFill>
                  </a:rPr>
                  <a:t>  : action</a:t>
                </a:r>
              </a:p>
              <a:p>
                <a14:m>
                  <m:oMath xmlns:m="http://schemas.openxmlformats.org/officeDocument/2006/math">
                    <m:sSub>
                      <m:sSubPr>
                        <m:ctrlPr>
                          <a:rPr lang="en-US" sz="2400" i="1" smtClean="0">
                            <a:solidFill>
                              <a:schemeClr val="bg1">
                                <a:lumMod val="50000"/>
                              </a:schemeClr>
                            </a:solidFill>
                            <a:latin typeface="Cambria Math" panose="02040503050406030204" pitchFamily="18" charset="0"/>
                          </a:rPr>
                        </m:ctrlPr>
                      </m:sSubPr>
                      <m:e>
                        <m:r>
                          <a:rPr lang="el-GR" sz="2400" i="1" smtClean="0">
                            <a:solidFill>
                              <a:schemeClr val="bg1">
                                <a:lumMod val="50000"/>
                              </a:schemeClr>
                            </a:solidFill>
                            <a:latin typeface="Cambria Math" panose="02040503050406030204" pitchFamily="18" charset="0"/>
                          </a:rPr>
                          <m:t>𝜋</m:t>
                        </m:r>
                      </m:e>
                      <m:sub>
                        <m:r>
                          <a:rPr lang="en-US" sz="2400" i="1" smtClean="0">
                            <a:solidFill>
                              <a:schemeClr val="bg1">
                                <a:lumMod val="50000"/>
                              </a:schemeClr>
                            </a:solidFill>
                            <a:latin typeface="Cambria Math" panose="02040503050406030204" pitchFamily="18" charset="0"/>
                            <a:ea typeface="Cambria Math" panose="02040503050406030204" pitchFamily="18" charset="0"/>
                          </a:rPr>
                          <m:t>𝜃</m:t>
                        </m:r>
                      </m:sub>
                    </m:sSub>
                  </m:oMath>
                </a14:m>
                <a:r>
                  <a:rPr lang="en-US" sz="2400" dirty="0">
                    <a:solidFill>
                      <a:schemeClr val="bg1">
                        <a:lumMod val="50000"/>
                      </a:schemeClr>
                    </a:solidFill>
                  </a:rPr>
                  <a:t>  : policy</a:t>
                </a:r>
              </a:p>
            </p:txBody>
          </p:sp>
        </mc:Choice>
        <mc:Fallback xmlns="">
          <p:sp>
            <p:nvSpPr>
              <p:cNvPr id="12" name="TextBox 11">
                <a:extLst>
                  <a:ext uri="{FF2B5EF4-FFF2-40B4-BE49-F238E27FC236}">
                    <a16:creationId xmlns:a16="http://schemas.microsoft.com/office/drawing/2014/main" id="{237B5FB2-F26B-0835-7089-BFA244CB9752}"/>
                  </a:ext>
                </a:extLst>
              </p:cNvPr>
              <p:cNvSpPr txBox="1">
                <a:spLocks noRot="1" noChangeAspect="1" noMove="1" noResize="1" noEditPoints="1" noAdjustHandles="1" noChangeArrowheads="1" noChangeShapeType="1" noTextEdit="1"/>
              </p:cNvSpPr>
              <p:nvPr/>
            </p:nvSpPr>
            <p:spPr>
              <a:xfrm>
                <a:off x="6298754" y="3847254"/>
                <a:ext cx="2153373" cy="1569660"/>
              </a:xfrm>
              <a:prstGeom prst="rect">
                <a:avLst/>
              </a:prstGeom>
              <a:blipFill>
                <a:blip r:embed="rId8"/>
                <a:stretch>
                  <a:fillRect t="-2400" b="-800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BBEDE60C-161D-329C-0565-4B2EB70C7587}"/>
              </a:ext>
            </a:extLst>
          </p:cNvPr>
          <p:cNvSpPr txBox="1"/>
          <p:nvPr/>
        </p:nvSpPr>
        <p:spPr>
          <a:xfrm>
            <a:off x="740044" y="6012426"/>
            <a:ext cx="7396566" cy="646331"/>
          </a:xfrm>
          <a:prstGeom prst="rect">
            <a:avLst/>
          </a:prstGeom>
          <a:noFill/>
        </p:spPr>
        <p:txBody>
          <a:bodyPr wrap="square">
            <a:spAutoFit/>
          </a:bodyPr>
          <a:lstStyle/>
          <a:p>
            <a:r>
              <a:rPr lang="en-US" b="1" i="0" dirty="0">
                <a:solidFill>
                  <a:srgbClr val="5F6368"/>
                </a:solidFill>
                <a:effectLst/>
                <a:latin typeface="Roboto" panose="02000000000000000000" pitchFamily="2" charset="0"/>
              </a:rPr>
              <a:t>Reinforcement Learning</a:t>
            </a:r>
            <a:r>
              <a:rPr lang="en-US" b="0" i="0" dirty="0">
                <a:solidFill>
                  <a:srgbClr val="4D5156"/>
                </a:solidFill>
                <a:effectLst/>
                <a:latin typeface="Roboto" panose="02000000000000000000" pitchFamily="2" charset="0"/>
              </a:rPr>
              <a:t>: An Introduction. Small book cover. Richard S. </a:t>
            </a:r>
            <a:r>
              <a:rPr lang="en-US" b="1" i="0" dirty="0">
                <a:solidFill>
                  <a:srgbClr val="5F6368"/>
                </a:solidFill>
                <a:effectLst/>
                <a:latin typeface="Roboto" panose="02000000000000000000" pitchFamily="2" charset="0"/>
              </a:rPr>
              <a:t>Sutton</a:t>
            </a:r>
            <a:r>
              <a:rPr lang="en-US" b="0" i="0" dirty="0">
                <a:solidFill>
                  <a:srgbClr val="4D5156"/>
                </a:solidFill>
                <a:effectLst/>
                <a:latin typeface="Roboto" panose="02000000000000000000" pitchFamily="2" charset="0"/>
              </a:rPr>
              <a:t> and Andrew G. </a:t>
            </a:r>
            <a:r>
              <a:rPr lang="en-US" b="1" i="0" dirty="0" err="1">
                <a:solidFill>
                  <a:srgbClr val="5F6368"/>
                </a:solidFill>
                <a:effectLst/>
                <a:latin typeface="Roboto" panose="02000000000000000000" pitchFamily="2" charset="0"/>
              </a:rPr>
              <a:t>Barto</a:t>
            </a:r>
            <a:r>
              <a:rPr lang="en-US" b="0" i="0" dirty="0">
                <a:solidFill>
                  <a:srgbClr val="4D5156"/>
                </a:solidFill>
                <a:effectLst/>
                <a:latin typeface="Roboto" panose="02000000000000000000" pitchFamily="2" charset="0"/>
              </a:rPr>
              <a:t>. Second Edition</a:t>
            </a:r>
            <a:endParaRPr lang="en-US" dirty="0"/>
          </a:p>
        </p:txBody>
      </p:sp>
    </p:spTree>
    <p:extLst>
      <p:ext uri="{BB962C8B-B14F-4D97-AF65-F5344CB8AC3E}">
        <p14:creationId xmlns:p14="http://schemas.microsoft.com/office/powerpoint/2010/main" val="1259345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0E08B-925A-C520-4C14-B89BAF6A7F06}"/>
              </a:ext>
            </a:extLst>
          </p:cNvPr>
          <p:cNvSpPr>
            <a:spLocks noGrp="1"/>
          </p:cNvSpPr>
          <p:nvPr>
            <p:ph type="title"/>
          </p:nvPr>
        </p:nvSpPr>
        <p:spPr>
          <a:xfrm>
            <a:off x="838200" y="365125"/>
            <a:ext cx="10850592" cy="859993"/>
          </a:xfrm>
        </p:spPr>
        <p:txBody>
          <a:bodyPr>
            <a:normAutofit fontScale="90000"/>
          </a:bodyPr>
          <a:lstStyle/>
          <a:p>
            <a:r>
              <a:rPr lang="en-US" dirty="0"/>
              <a:t>Supervised Fine-Tuning vs. RLHF (</a:t>
            </a:r>
            <a:r>
              <a:rPr lang="en-US" dirty="0">
                <a:solidFill>
                  <a:srgbClr val="C00000"/>
                </a:solidFill>
              </a:rPr>
              <a:t>Intuitive Explanation</a:t>
            </a:r>
            <a:r>
              <a:rPr lang="en-US" dirty="0"/>
              <a:t>)</a:t>
            </a:r>
          </a:p>
        </p:txBody>
      </p:sp>
      <p:sp>
        <p:nvSpPr>
          <p:cNvPr id="3" name="Content Placeholder 2">
            <a:extLst>
              <a:ext uri="{FF2B5EF4-FFF2-40B4-BE49-F238E27FC236}">
                <a16:creationId xmlns:a16="http://schemas.microsoft.com/office/drawing/2014/main" id="{3FD35063-2FF1-5A32-1689-1ADC33ADCEAC}"/>
              </a:ext>
            </a:extLst>
          </p:cNvPr>
          <p:cNvSpPr>
            <a:spLocks noGrp="1"/>
          </p:cNvSpPr>
          <p:nvPr>
            <p:ph idx="1"/>
          </p:nvPr>
        </p:nvSpPr>
        <p:spPr>
          <a:xfrm>
            <a:off x="838201" y="1674302"/>
            <a:ext cx="4549346" cy="2736506"/>
          </a:xfrm>
        </p:spPr>
        <p:txBody>
          <a:bodyPr>
            <a:normAutofit/>
          </a:bodyPr>
          <a:lstStyle/>
          <a:p>
            <a:r>
              <a:rPr lang="en-US" sz="2400" dirty="0"/>
              <a:t>In Supervised fine-tuning we ask the model to learn from existing data.</a:t>
            </a:r>
          </a:p>
          <a:p>
            <a:r>
              <a:rPr lang="en-US" sz="2400" dirty="0"/>
              <a:t>It is not allowed to explore.</a:t>
            </a:r>
          </a:p>
          <a:p>
            <a:r>
              <a:rPr lang="en-US" sz="2400" dirty="0"/>
              <a:t>This is like a person learning from books.</a:t>
            </a:r>
          </a:p>
        </p:txBody>
      </p:sp>
      <p:grpSp>
        <p:nvGrpSpPr>
          <p:cNvPr id="4" name="Group 3">
            <a:extLst>
              <a:ext uri="{FF2B5EF4-FFF2-40B4-BE49-F238E27FC236}">
                <a16:creationId xmlns:a16="http://schemas.microsoft.com/office/drawing/2014/main" id="{0BF97E28-232E-6E88-8C19-B9A31857381B}"/>
              </a:ext>
            </a:extLst>
          </p:cNvPr>
          <p:cNvGrpSpPr/>
          <p:nvPr/>
        </p:nvGrpSpPr>
        <p:grpSpPr>
          <a:xfrm>
            <a:off x="1511899" y="5009441"/>
            <a:ext cx="1190559" cy="1061217"/>
            <a:chOff x="4883848" y="2847247"/>
            <a:chExt cx="1889190" cy="1683949"/>
          </a:xfrm>
        </p:grpSpPr>
        <p:sp>
          <p:nvSpPr>
            <p:cNvPr id="5" name="Rounded Rectangle 4">
              <a:extLst>
                <a:ext uri="{FF2B5EF4-FFF2-40B4-BE49-F238E27FC236}">
                  <a16:creationId xmlns:a16="http://schemas.microsoft.com/office/drawing/2014/main" id="{8E33CDA2-ED4C-7B85-255A-27D5758F1558}"/>
                </a:ext>
              </a:extLst>
            </p:cNvPr>
            <p:cNvSpPr/>
            <p:nvPr/>
          </p:nvSpPr>
          <p:spPr>
            <a:xfrm>
              <a:off x="4883848" y="2847247"/>
              <a:ext cx="1889190" cy="1683949"/>
            </a:xfrm>
            <a:prstGeom prst="roundRect">
              <a:avLst>
                <a:gd name="adj" fmla="val 8523"/>
              </a:avLst>
            </a:prstGeom>
            <a:solidFill>
              <a:srgbClr val="FFFFFF">
                <a:alpha val="76078"/>
              </a:srgbClr>
            </a:solidFill>
            <a:ln>
              <a:solidFill>
                <a:schemeClr val="tx1">
                  <a:lumMod val="65000"/>
                  <a:lumOff val="3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chemeClr val="accent4">
                    <a:lumMod val="75000"/>
                  </a:schemeClr>
                </a:solidFill>
              </a:endParaRPr>
            </a:p>
          </p:txBody>
        </p:sp>
        <p:sp>
          <p:nvSpPr>
            <p:cNvPr id="6" name="TextBox 5">
              <a:extLst>
                <a:ext uri="{FF2B5EF4-FFF2-40B4-BE49-F238E27FC236}">
                  <a16:creationId xmlns:a16="http://schemas.microsoft.com/office/drawing/2014/main" id="{EF671DDC-D061-20D6-2A5D-8083CFDB2D53}"/>
                </a:ext>
              </a:extLst>
            </p:cNvPr>
            <p:cNvSpPr txBox="1"/>
            <p:nvPr/>
          </p:nvSpPr>
          <p:spPr>
            <a:xfrm>
              <a:off x="5131839" y="2910397"/>
              <a:ext cx="1536415" cy="439545"/>
            </a:xfrm>
            <a:prstGeom prst="rect">
              <a:avLst/>
            </a:prstGeom>
            <a:noFill/>
          </p:spPr>
          <p:txBody>
            <a:bodyPr wrap="square" rtlCol="0">
              <a:spAutoFit/>
            </a:bodyPr>
            <a:lstStyle/>
            <a:p>
              <a:pPr algn="ctr"/>
              <a:r>
                <a:rPr lang="en-US" sz="1200" dirty="0">
                  <a:solidFill>
                    <a:schemeClr val="bg1">
                      <a:lumMod val="50000"/>
                    </a:schemeClr>
                  </a:solidFill>
                </a:rPr>
                <a:t>LLM</a:t>
              </a:r>
            </a:p>
          </p:txBody>
        </p:sp>
        <p:grpSp>
          <p:nvGrpSpPr>
            <p:cNvPr id="7" name="Group 6">
              <a:extLst>
                <a:ext uri="{FF2B5EF4-FFF2-40B4-BE49-F238E27FC236}">
                  <a16:creationId xmlns:a16="http://schemas.microsoft.com/office/drawing/2014/main" id="{355EA56E-556F-9988-8AD6-AC36C27BE67E}"/>
                </a:ext>
              </a:extLst>
            </p:cNvPr>
            <p:cNvGrpSpPr/>
            <p:nvPr/>
          </p:nvGrpSpPr>
          <p:grpSpPr>
            <a:xfrm>
              <a:off x="5196462" y="3313664"/>
              <a:ext cx="1278633" cy="1079738"/>
              <a:chOff x="1494498" y="3366940"/>
              <a:chExt cx="1278633" cy="1079738"/>
            </a:xfrm>
            <a:solidFill>
              <a:schemeClr val="bg1">
                <a:lumMod val="75000"/>
              </a:schemeClr>
            </a:solidFill>
          </p:grpSpPr>
          <p:sp>
            <p:nvSpPr>
              <p:cNvPr id="8" name="Straight Connector 523">
                <a:extLst>
                  <a:ext uri="{FF2B5EF4-FFF2-40B4-BE49-F238E27FC236}">
                    <a16:creationId xmlns:a16="http://schemas.microsoft.com/office/drawing/2014/main" id="{7D800430-FBF6-01EC-31FD-278539560D49}"/>
                  </a:ext>
                </a:extLst>
              </p:cNvPr>
              <p:cNvSpPr/>
              <p:nvPr/>
            </p:nvSpPr>
            <p:spPr>
              <a:xfrm flipH="1">
                <a:off x="2097808" y="3775074"/>
                <a:ext cx="228372"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9" name="Straight Connector 524">
                <a:extLst>
                  <a:ext uri="{FF2B5EF4-FFF2-40B4-BE49-F238E27FC236}">
                    <a16:creationId xmlns:a16="http://schemas.microsoft.com/office/drawing/2014/main" id="{DFBE2535-6FFD-1ACC-7BD8-5F3487A9314D}"/>
                  </a:ext>
                </a:extLst>
              </p:cNvPr>
              <p:cNvSpPr/>
              <p:nvPr/>
            </p:nvSpPr>
            <p:spPr>
              <a:xfrm flipH="1" flipV="1">
                <a:off x="1520348" y="3775074"/>
                <a:ext cx="509553"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0" name="Straight Connector 540">
                <a:extLst>
                  <a:ext uri="{FF2B5EF4-FFF2-40B4-BE49-F238E27FC236}">
                    <a16:creationId xmlns:a16="http://schemas.microsoft.com/office/drawing/2014/main" id="{65133C12-DEE0-1FD7-596C-0B225F460086}"/>
                  </a:ext>
                </a:extLst>
              </p:cNvPr>
              <p:cNvSpPr/>
              <p:nvPr/>
            </p:nvSpPr>
            <p:spPr>
              <a:xfrm flipH="1">
                <a:off x="2099090" y="4076128"/>
                <a:ext cx="231736"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 name="Straight Connector 541">
                <a:extLst>
                  <a:ext uri="{FF2B5EF4-FFF2-40B4-BE49-F238E27FC236}">
                    <a16:creationId xmlns:a16="http://schemas.microsoft.com/office/drawing/2014/main" id="{6CA81071-FB6A-79D7-F4EA-BF8BF47C91C6}"/>
                  </a:ext>
                </a:extLst>
              </p:cNvPr>
              <p:cNvSpPr/>
              <p:nvPr/>
            </p:nvSpPr>
            <p:spPr>
              <a:xfrm flipH="1">
                <a:off x="1520348" y="4076128"/>
                <a:ext cx="509553"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2" name="Straight Connector 553">
                <a:extLst>
                  <a:ext uri="{FF2B5EF4-FFF2-40B4-BE49-F238E27FC236}">
                    <a16:creationId xmlns:a16="http://schemas.microsoft.com/office/drawing/2014/main" id="{370B6C15-D863-7D6E-87A0-472253607E60}"/>
                  </a:ext>
                </a:extLst>
              </p:cNvPr>
              <p:cNvSpPr/>
              <p:nvPr/>
            </p:nvSpPr>
            <p:spPr>
              <a:xfrm flipH="1">
                <a:off x="2096433" y="4377989"/>
                <a:ext cx="231121"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3" name="Straight Connector 565">
                <a:extLst>
                  <a:ext uri="{FF2B5EF4-FFF2-40B4-BE49-F238E27FC236}">
                    <a16:creationId xmlns:a16="http://schemas.microsoft.com/office/drawing/2014/main" id="{50C4B778-2648-9811-EE3B-109436BA8775}"/>
                  </a:ext>
                </a:extLst>
              </p:cNvPr>
              <p:cNvSpPr/>
              <p:nvPr/>
            </p:nvSpPr>
            <p:spPr>
              <a:xfrm flipV="1">
                <a:off x="2099090" y="3473990"/>
                <a:ext cx="230352" cy="60452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4" name="Straight Connector 566">
                <a:extLst>
                  <a:ext uri="{FF2B5EF4-FFF2-40B4-BE49-F238E27FC236}">
                    <a16:creationId xmlns:a16="http://schemas.microsoft.com/office/drawing/2014/main" id="{8596E3A0-943C-28CB-F0BF-DD2E9AA5C6FB}"/>
                  </a:ext>
                </a:extLst>
              </p:cNvPr>
              <p:cNvSpPr/>
              <p:nvPr/>
            </p:nvSpPr>
            <p:spPr>
              <a:xfrm flipV="1">
                <a:off x="2100399" y="3776126"/>
                <a:ext cx="227332" cy="602242"/>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5" name="Straight Connector 567">
                <a:extLst>
                  <a:ext uri="{FF2B5EF4-FFF2-40B4-BE49-F238E27FC236}">
                    <a16:creationId xmlns:a16="http://schemas.microsoft.com/office/drawing/2014/main" id="{7B818BA8-82FB-622B-FAE3-876C130FEAA0}"/>
                  </a:ext>
                </a:extLst>
              </p:cNvPr>
              <p:cNvSpPr/>
              <p:nvPr/>
            </p:nvSpPr>
            <p:spPr>
              <a:xfrm flipV="1">
                <a:off x="1657715" y="3475194"/>
                <a:ext cx="372185" cy="300394"/>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6" name="Straight Connector 568">
                <a:extLst>
                  <a:ext uri="{FF2B5EF4-FFF2-40B4-BE49-F238E27FC236}">
                    <a16:creationId xmlns:a16="http://schemas.microsoft.com/office/drawing/2014/main" id="{E0F6BB0C-026E-F45D-7E34-9F30883038E9}"/>
                  </a:ext>
                </a:extLst>
              </p:cNvPr>
              <p:cNvSpPr/>
              <p:nvPr/>
            </p:nvSpPr>
            <p:spPr>
              <a:xfrm flipV="1">
                <a:off x="1623519" y="3474020"/>
                <a:ext cx="406382" cy="601005"/>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7" name="Straight Connector 569">
                <a:extLst>
                  <a:ext uri="{FF2B5EF4-FFF2-40B4-BE49-F238E27FC236}">
                    <a16:creationId xmlns:a16="http://schemas.microsoft.com/office/drawing/2014/main" id="{E7306B24-213A-1F74-F265-38E250624C2F}"/>
                  </a:ext>
                </a:extLst>
              </p:cNvPr>
              <p:cNvSpPr/>
              <p:nvPr/>
            </p:nvSpPr>
            <p:spPr>
              <a:xfrm flipV="1">
                <a:off x="1631864" y="3775042"/>
                <a:ext cx="398036" cy="301053"/>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8" name="Straight Connector 580">
                <a:extLst>
                  <a:ext uri="{FF2B5EF4-FFF2-40B4-BE49-F238E27FC236}">
                    <a16:creationId xmlns:a16="http://schemas.microsoft.com/office/drawing/2014/main" id="{777AD479-7EAB-EB46-8357-7FD34D8992A0}"/>
                  </a:ext>
                </a:extLst>
              </p:cNvPr>
              <p:cNvSpPr/>
              <p:nvPr/>
            </p:nvSpPr>
            <p:spPr>
              <a:xfrm flipH="1" flipV="1">
                <a:off x="1664928" y="3775587"/>
                <a:ext cx="364194" cy="299977"/>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9" name="Straight Connector 581">
                <a:extLst>
                  <a:ext uri="{FF2B5EF4-FFF2-40B4-BE49-F238E27FC236}">
                    <a16:creationId xmlns:a16="http://schemas.microsoft.com/office/drawing/2014/main" id="{A0165948-C013-3893-D8FC-FE50F2BCA18A}"/>
                  </a:ext>
                </a:extLst>
              </p:cNvPr>
              <p:cNvSpPr/>
              <p:nvPr/>
            </p:nvSpPr>
            <p:spPr>
              <a:xfrm flipH="1" flipV="1">
                <a:off x="1623519" y="4076095"/>
                <a:ext cx="406381" cy="301087"/>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0" name="Straight Connector 582">
                <a:extLst>
                  <a:ext uri="{FF2B5EF4-FFF2-40B4-BE49-F238E27FC236}">
                    <a16:creationId xmlns:a16="http://schemas.microsoft.com/office/drawing/2014/main" id="{8AF46A5F-7AE4-A6A1-DBD8-79A6609B55B7}"/>
                  </a:ext>
                </a:extLst>
              </p:cNvPr>
              <p:cNvSpPr/>
              <p:nvPr/>
            </p:nvSpPr>
            <p:spPr>
              <a:xfrm flipH="1" flipV="1">
                <a:off x="1661301" y="3775584"/>
                <a:ext cx="368600" cy="60258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1" name="Straight Connector 583">
                <a:extLst>
                  <a:ext uri="{FF2B5EF4-FFF2-40B4-BE49-F238E27FC236}">
                    <a16:creationId xmlns:a16="http://schemas.microsoft.com/office/drawing/2014/main" id="{D717CD0A-C395-F5CE-E9A2-73BDE527A5C5}"/>
                  </a:ext>
                </a:extLst>
              </p:cNvPr>
              <p:cNvSpPr/>
              <p:nvPr/>
            </p:nvSpPr>
            <p:spPr>
              <a:xfrm flipV="1">
                <a:off x="2100400" y="3474316"/>
                <a:ext cx="227434" cy="300435"/>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2" name="Straight Connector 584">
                <a:extLst>
                  <a:ext uri="{FF2B5EF4-FFF2-40B4-BE49-F238E27FC236}">
                    <a16:creationId xmlns:a16="http://schemas.microsoft.com/office/drawing/2014/main" id="{654EBC54-01BC-CDC9-A0AB-70CFB9AACBEB}"/>
                  </a:ext>
                </a:extLst>
              </p:cNvPr>
              <p:cNvSpPr/>
              <p:nvPr/>
            </p:nvSpPr>
            <p:spPr>
              <a:xfrm flipV="1">
                <a:off x="2099090" y="3473990"/>
                <a:ext cx="231736" cy="90319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3" name="Straight Connector 585">
                <a:extLst>
                  <a:ext uri="{FF2B5EF4-FFF2-40B4-BE49-F238E27FC236}">
                    <a16:creationId xmlns:a16="http://schemas.microsoft.com/office/drawing/2014/main" id="{D23D029D-1D9C-397B-83D4-BD5BADB86491}"/>
                  </a:ext>
                </a:extLst>
              </p:cNvPr>
              <p:cNvSpPr/>
              <p:nvPr/>
            </p:nvSpPr>
            <p:spPr>
              <a:xfrm>
                <a:off x="2100317" y="3475194"/>
                <a:ext cx="226531" cy="298678"/>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4" name="Straight Connector 586">
                <a:extLst>
                  <a:ext uri="{FF2B5EF4-FFF2-40B4-BE49-F238E27FC236}">
                    <a16:creationId xmlns:a16="http://schemas.microsoft.com/office/drawing/2014/main" id="{0D5F4BAA-F4D5-CD9C-EAB6-64096994E8E0}"/>
                  </a:ext>
                </a:extLst>
              </p:cNvPr>
              <p:cNvSpPr/>
              <p:nvPr/>
            </p:nvSpPr>
            <p:spPr>
              <a:xfrm flipV="1">
                <a:off x="2099090" y="3775369"/>
                <a:ext cx="227186" cy="300433"/>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5" name="Straight Connector 587">
                <a:extLst>
                  <a:ext uri="{FF2B5EF4-FFF2-40B4-BE49-F238E27FC236}">
                    <a16:creationId xmlns:a16="http://schemas.microsoft.com/office/drawing/2014/main" id="{EF46F154-6769-5AA9-A38C-950DB08C9DE7}"/>
                  </a:ext>
                </a:extLst>
              </p:cNvPr>
              <p:cNvSpPr/>
              <p:nvPr/>
            </p:nvSpPr>
            <p:spPr>
              <a:xfrm>
                <a:off x="2100397" y="3474020"/>
                <a:ext cx="227334" cy="602243"/>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6" name="Straight Connector 588">
                <a:extLst>
                  <a:ext uri="{FF2B5EF4-FFF2-40B4-BE49-F238E27FC236}">
                    <a16:creationId xmlns:a16="http://schemas.microsoft.com/office/drawing/2014/main" id="{0E844B8A-4708-08D9-2858-21859AB4956A}"/>
                  </a:ext>
                </a:extLst>
              </p:cNvPr>
              <p:cNvSpPr/>
              <p:nvPr/>
            </p:nvSpPr>
            <p:spPr>
              <a:xfrm>
                <a:off x="2100417" y="3471025"/>
                <a:ext cx="227289" cy="907426"/>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7" name="Straight Connector 589">
                <a:extLst>
                  <a:ext uri="{FF2B5EF4-FFF2-40B4-BE49-F238E27FC236}">
                    <a16:creationId xmlns:a16="http://schemas.microsoft.com/office/drawing/2014/main" id="{EFF4205F-56B1-5CCC-C380-A6F22E52C869}"/>
                  </a:ext>
                </a:extLst>
              </p:cNvPr>
              <p:cNvSpPr/>
              <p:nvPr/>
            </p:nvSpPr>
            <p:spPr>
              <a:xfrm>
                <a:off x="2099659" y="3775042"/>
                <a:ext cx="227188" cy="301086"/>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8" name="Straight Connector 590">
                <a:extLst>
                  <a:ext uri="{FF2B5EF4-FFF2-40B4-BE49-F238E27FC236}">
                    <a16:creationId xmlns:a16="http://schemas.microsoft.com/office/drawing/2014/main" id="{677E5282-38A6-1839-DF36-8F9DEF10A408}"/>
                  </a:ext>
                </a:extLst>
              </p:cNvPr>
              <p:cNvSpPr/>
              <p:nvPr/>
            </p:nvSpPr>
            <p:spPr>
              <a:xfrm>
                <a:off x="2099057" y="3774019"/>
                <a:ext cx="228672" cy="604352"/>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29" name="Straight Connector 591">
                <a:extLst>
                  <a:ext uri="{FF2B5EF4-FFF2-40B4-BE49-F238E27FC236}">
                    <a16:creationId xmlns:a16="http://schemas.microsoft.com/office/drawing/2014/main" id="{D0B49417-09FD-8B62-B8F7-87242C0B84E9}"/>
                  </a:ext>
                </a:extLst>
              </p:cNvPr>
              <p:cNvSpPr/>
              <p:nvPr/>
            </p:nvSpPr>
            <p:spPr>
              <a:xfrm>
                <a:off x="2100275" y="4076652"/>
                <a:ext cx="227557" cy="301533"/>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0" name="Straight Connector 592">
                <a:extLst>
                  <a:ext uri="{FF2B5EF4-FFF2-40B4-BE49-F238E27FC236}">
                    <a16:creationId xmlns:a16="http://schemas.microsoft.com/office/drawing/2014/main" id="{533F565D-7A32-E8D6-5B13-512801CBC88E}"/>
                  </a:ext>
                </a:extLst>
              </p:cNvPr>
              <p:cNvSpPr/>
              <p:nvPr/>
            </p:nvSpPr>
            <p:spPr>
              <a:xfrm flipH="1">
                <a:off x="2096813" y="4075128"/>
                <a:ext cx="231022" cy="303054"/>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1" name="Straight Connector 523">
                <a:extLst>
                  <a:ext uri="{FF2B5EF4-FFF2-40B4-BE49-F238E27FC236}">
                    <a16:creationId xmlns:a16="http://schemas.microsoft.com/office/drawing/2014/main" id="{7058AF59-7BF5-B9F2-E68C-7D9BFE7CE651}"/>
                  </a:ext>
                </a:extLst>
              </p:cNvPr>
              <p:cNvSpPr/>
              <p:nvPr/>
            </p:nvSpPr>
            <p:spPr>
              <a:xfrm flipH="1">
                <a:off x="2397808" y="3774972"/>
                <a:ext cx="228372"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2" name="Straight Connector 540">
                <a:extLst>
                  <a:ext uri="{FF2B5EF4-FFF2-40B4-BE49-F238E27FC236}">
                    <a16:creationId xmlns:a16="http://schemas.microsoft.com/office/drawing/2014/main" id="{B327499F-1A0E-9B4A-C705-17A4990FCA6F}"/>
                  </a:ext>
                </a:extLst>
              </p:cNvPr>
              <p:cNvSpPr/>
              <p:nvPr/>
            </p:nvSpPr>
            <p:spPr>
              <a:xfrm flipH="1">
                <a:off x="2399089" y="4076026"/>
                <a:ext cx="231737"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3" name="Straight Connector 566">
                <a:extLst>
                  <a:ext uri="{FF2B5EF4-FFF2-40B4-BE49-F238E27FC236}">
                    <a16:creationId xmlns:a16="http://schemas.microsoft.com/office/drawing/2014/main" id="{4560BA1F-DCAA-80AB-D94E-0AC06BA4C7F9}"/>
                  </a:ext>
                </a:extLst>
              </p:cNvPr>
              <p:cNvSpPr/>
              <p:nvPr/>
            </p:nvSpPr>
            <p:spPr>
              <a:xfrm flipV="1">
                <a:off x="2400399" y="3776024"/>
                <a:ext cx="227332" cy="602242"/>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4" name="Straight Connector 585">
                <a:extLst>
                  <a:ext uri="{FF2B5EF4-FFF2-40B4-BE49-F238E27FC236}">
                    <a16:creationId xmlns:a16="http://schemas.microsoft.com/office/drawing/2014/main" id="{B36158B1-FB57-DC64-C9CE-6629606D4F32}"/>
                  </a:ext>
                </a:extLst>
              </p:cNvPr>
              <p:cNvSpPr/>
              <p:nvPr/>
            </p:nvSpPr>
            <p:spPr>
              <a:xfrm>
                <a:off x="2400316" y="3475092"/>
                <a:ext cx="226531" cy="298678"/>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5" name="Straight Connector 586">
                <a:extLst>
                  <a:ext uri="{FF2B5EF4-FFF2-40B4-BE49-F238E27FC236}">
                    <a16:creationId xmlns:a16="http://schemas.microsoft.com/office/drawing/2014/main" id="{6508EFE5-FB2F-7C55-2BF2-0411F8B0F8D2}"/>
                  </a:ext>
                </a:extLst>
              </p:cNvPr>
              <p:cNvSpPr/>
              <p:nvPr/>
            </p:nvSpPr>
            <p:spPr>
              <a:xfrm flipV="1">
                <a:off x="2399089" y="3775267"/>
                <a:ext cx="227186" cy="300434"/>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6" name="Straight Connector 587">
                <a:extLst>
                  <a:ext uri="{FF2B5EF4-FFF2-40B4-BE49-F238E27FC236}">
                    <a16:creationId xmlns:a16="http://schemas.microsoft.com/office/drawing/2014/main" id="{593D57F3-412F-394B-D675-3FC667A026B2}"/>
                  </a:ext>
                </a:extLst>
              </p:cNvPr>
              <p:cNvSpPr/>
              <p:nvPr/>
            </p:nvSpPr>
            <p:spPr>
              <a:xfrm>
                <a:off x="2400397" y="3473918"/>
                <a:ext cx="227333" cy="602244"/>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7" name="Straight Connector 589">
                <a:extLst>
                  <a:ext uri="{FF2B5EF4-FFF2-40B4-BE49-F238E27FC236}">
                    <a16:creationId xmlns:a16="http://schemas.microsoft.com/office/drawing/2014/main" id="{FB8ADD6E-C383-4B9E-B118-29083A3DCD0D}"/>
                  </a:ext>
                </a:extLst>
              </p:cNvPr>
              <p:cNvSpPr/>
              <p:nvPr/>
            </p:nvSpPr>
            <p:spPr>
              <a:xfrm>
                <a:off x="2399658" y="3774941"/>
                <a:ext cx="227189" cy="301085"/>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8" name="Straight Connector 592">
                <a:extLst>
                  <a:ext uri="{FF2B5EF4-FFF2-40B4-BE49-F238E27FC236}">
                    <a16:creationId xmlns:a16="http://schemas.microsoft.com/office/drawing/2014/main" id="{1F572095-625C-4879-A241-6B5A601E7F7B}"/>
                  </a:ext>
                </a:extLst>
              </p:cNvPr>
              <p:cNvSpPr/>
              <p:nvPr/>
            </p:nvSpPr>
            <p:spPr>
              <a:xfrm flipH="1">
                <a:off x="2396812" y="4075026"/>
                <a:ext cx="231023" cy="303054"/>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39" name="Oval 509">
                <a:extLst>
                  <a:ext uri="{FF2B5EF4-FFF2-40B4-BE49-F238E27FC236}">
                    <a16:creationId xmlns:a16="http://schemas.microsoft.com/office/drawing/2014/main" id="{FB542113-04A5-FD8D-0743-38440F90C2B5}"/>
                  </a:ext>
                </a:extLst>
              </p:cNvPr>
              <p:cNvSpPr/>
              <p:nvPr/>
            </p:nvSpPr>
            <p:spPr>
              <a:xfrm flipH="1">
                <a:off x="2566649" y="3673009"/>
                <a:ext cx="206482" cy="206482"/>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40" name="Oval 532">
                <a:extLst>
                  <a:ext uri="{FF2B5EF4-FFF2-40B4-BE49-F238E27FC236}">
                    <a16:creationId xmlns:a16="http://schemas.microsoft.com/office/drawing/2014/main" id="{AA82E5AB-18EC-2847-EBD2-6F38B1E5E178}"/>
                  </a:ext>
                </a:extLst>
              </p:cNvPr>
              <p:cNvSpPr/>
              <p:nvPr/>
            </p:nvSpPr>
            <p:spPr>
              <a:xfrm flipH="1">
                <a:off x="2612830" y="4019068"/>
                <a:ext cx="114120" cy="114120"/>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41" name="Oval 503">
                <a:extLst>
                  <a:ext uri="{FF2B5EF4-FFF2-40B4-BE49-F238E27FC236}">
                    <a16:creationId xmlns:a16="http://schemas.microsoft.com/office/drawing/2014/main" id="{930B5F48-52CC-4C34-590C-4F58CFA0CB23}"/>
                  </a:ext>
                </a:extLst>
              </p:cNvPr>
              <p:cNvSpPr/>
              <p:nvPr/>
            </p:nvSpPr>
            <p:spPr>
              <a:xfrm flipH="1">
                <a:off x="2295555" y="3408334"/>
                <a:ext cx="132975" cy="132975"/>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42" name="Oval 510">
                <a:extLst>
                  <a:ext uri="{FF2B5EF4-FFF2-40B4-BE49-F238E27FC236}">
                    <a16:creationId xmlns:a16="http://schemas.microsoft.com/office/drawing/2014/main" id="{6D331098-1B13-C5F2-22BA-BFA013B4D4D7}"/>
                  </a:ext>
                </a:extLst>
              </p:cNvPr>
              <p:cNvSpPr/>
              <p:nvPr/>
            </p:nvSpPr>
            <p:spPr>
              <a:xfrm flipH="1">
                <a:off x="2299156" y="3713363"/>
                <a:ext cx="125774" cy="125775"/>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43" name="Oval 533">
                <a:extLst>
                  <a:ext uri="{FF2B5EF4-FFF2-40B4-BE49-F238E27FC236}">
                    <a16:creationId xmlns:a16="http://schemas.microsoft.com/office/drawing/2014/main" id="{0822783F-0D3F-53D7-355D-EEDBCB467C47}"/>
                  </a:ext>
                </a:extLst>
              </p:cNvPr>
              <p:cNvSpPr/>
              <p:nvPr/>
            </p:nvSpPr>
            <p:spPr>
              <a:xfrm flipH="1">
                <a:off x="2278424" y="3995382"/>
                <a:ext cx="161491" cy="161492"/>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44" name="Oval 546">
                <a:extLst>
                  <a:ext uri="{FF2B5EF4-FFF2-40B4-BE49-F238E27FC236}">
                    <a16:creationId xmlns:a16="http://schemas.microsoft.com/office/drawing/2014/main" id="{5FDAE326-1FF3-4E48-19A6-82F9F9AB94F7}"/>
                  </a:ext>
                </a:extLst>
              </p:cNvPr>
              <p:cNvSpPr/>
              <p:nvPr/>
            </p:nvSpPr>
            <p:spPr>
              <a:xfrm flipH="1">
                <a:off x="2314629" y="4328935"/>
                <a:ext cx="94827" cy="94827"/>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45" name="Oval 547">
                <a:extLst>
                  <a:ext uri="{FF2B5EF4-FFF2-40B4-BE49-F238E27FC236}">
                    <a16:creationId xmlns:a16="http://schemas.microsoft.com/office/drawing/2014/main" id="{1655006B-9CEF-1D6A-E529-E94B474AB331}"/>
                  </a:ext>
                </a:extLst>
              </p:cNvPr>
              <p:cNvSpPr/>
              <p:nvPr/>
            </p:nvSpPr>
            <p:spPr>
              <a:xfrm flipH="1">
                <a:off x="1980772" y="4291573"/>
                <a:ext cx="155104" cy="155105"/>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46" name="Oval 504">
                <a:extLst>
                  <a:ext uri="{FF2B5EF4-FFF2-40B4-BE49-F238E27FC236}">
                    <a16:creationId xmlns:a16="http://schemas.microsoft.com/office/drawing/2014/main" id="{870DD361-D02B-CC69-96FB-AB9479F536D0}"/>
                  </a:ext>
                </a:extLst>
              </p:cNvPr>
              <p:cNvSpPr/>
              <p:nvPr/>
            </p:nvSpPr>
            <p:spPr>
              <a:xfrm flipH="1">
                <a:off x="1950442" y="3366940"/>
                <a:ext cx="215764" cy="215765"/>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47" name="Oval 511">
                <a:extLst>
                  <a:ext uri="{FF2B5EF4-FFF2-40B4-BE49-F238E27FC236}">
                    <a16:creationId xmlns:a16="http://schemas.microsoft.com/office/drawing/2014/main" id="{7AAB9DB0-0AF0-50F7-A75C-6614ACCB7BB7}"/>
                  </a:ext>
                </a:extLst>
              </p:cNvPr>
              <p:cNvSpPr/>
              <p:nvPr/>
            </p:nvSpPr>
            <p:spPr>
              <a:xfrm flipH="1">
                <a:off x="2010830" y="3728996"/>
                <a:ext cx="94827" cy="94827"/>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48" name="Oval 534">
                <a:extLst>
                  <a:ext uri="{FF2B5EF4-FFF2-40B4-BE49-F238E27FC236}">
                    <a16:creationId xmlns:a16="http://schemas.microsoft.com/office/drawing/2014/main" id="{2B0D6CE3-41A6-FAB3-087C-EE4DBF5A1CCB}"/>
                  </a:ext>
                </a:extLst>
              </p:cNvPr>
              <p:cNvSpPr/>
              <p:nvPr/>
            </p:nvSpPr>
            <p:spPr>
              <a:xfrm flipH="1">
                <a:off x="1985594" y="4010493"/>
                <a:ext cx="131269" cy="131270"/>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49" name="Oval 512">
                <a:extLst>
                  <a:ext uri="{FF2B5EF4-FFF2-40B4-BE49-F238E27FC236}">
                    <a16:creationId xmlns:a16="http://schemas.microsoft.com/office/drawing/2014/main" id="{9EFD343B-AB98-F3EE-E5B4-036E87BDAA16}"/>
                  </a:ext>
                </a:extLst>
              </p:cNvPr>
              <p:cNvSpPr/>
              <p:nvPr/>
            </p:nvSpPr>
            <p:spPr>
              <a:xfrm flipH="1">
                <a:off x="1494498" y="3693466"/>
                <a:ext cx="163218" cy="163217"/>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50" name="Oval 535">
                <a:extLst>
                  <a:ext uri="{FF2B5EF4-FFF2-40B4-BE49-F238E27FC236}">
                    <a16:creationId xmlns:a16="http://schemas.microsoft.com/office/drawing/2014/main" id="{260C2723-21A3-2687-1076-A240BC223D36}"/>
                  </a:ext>
                </a:extLst>
              </p:cNvPr>
              <p:cNvSpPr/>
              <p:nvPr/>
            </p:nvSpPr>
            <p:spPr>
              <a:xfrm flipH="1">
                <a:off x="1528693" y="4028714"/>
                <a:ext cx="94827" cy="94827"/>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grpSp>
      </p:grpSp>
      <p:sp>
        <p:nvSpPr>
          <p:cNvPr id="51" name="Folded Corner 50">
            <a:extLst>
              <a:ext uri="{FF2B5EF4-FFF2-40B4-BE49-F238E27FC236}">
                <a16:creationId xmlns:a16="http://schemas.microsoft.com/office/drawing/2014/main" id="{FCDB7225-B745-D4F1-4AF1-3D6A615CA893}"/>
              </a:ext>
            </a:extLst>
          </p:cNvPr>
          <p:cNvSpPr/>
          <p:nvPr/>
        </p:nvSpPr>
        <p:spPr>
          <a:xfrm>
            <a:off x="3899338" y="5120061"/>
            <a:ext cx="472966" cy="660791"/>
          </a:xfrm>
          <a:prstGeom prst="foldedCorner">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olded Corner 51">
            <a:extLst>
              <a:ext uri="{FF2B5EF4-FFF2-40B4-BE49-F238E27FC236}">
                <a16:creationId xmlns:a16="http://schemas.microsoft.com/office/drawing/2014/main" id="{DEE64B34-1F85-E8A2-1573-B46E9D04D7B9}"/>
              </a:ext>
            </a:extLst>
          </p:cNvPr>
          <p:cNvSpPr/>
          <p:nvPr/>
        </p:nvSpPr>
        <p:spPr>
          <a:xfrm>
            <a:off x="3988676" y="5209655"/>
            <a:ext cx="472966" cy="660791"/>
          </a:xfrm>
          <a:prstGeom prst="foldedCorner">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olded Corner 52">
            <a:extLst>
              <a:ext uri="{FF2B5EF4-FFF2-40B4-BE49-F238E27FC236}">
                <a16:creationId xmlns:a16="http://schemas.microsoft.com/office/drawing/2014/main" id="{21BB5504-6EF8-931B-C242-906FB9B585B1}"/>
              </a:ext>
            </a:extLst>
          </p:cNvPr>
          <p:cNvSpPr/>
          <p:nvPr/>
        </p:nvSpPr>
        <p:spPr>
          <a:xfrm>
            <a:off x="4078014" y="5361607"/>
            <a:ext cx="472966" cy="660791"/>
          </a:xfrm>
          <a:prstGeom prst="foldedCorner">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olded Corner 53">
            <a:extLst>
              <a:ext uri="{FF2B5EF4-FFF2-40B4-BE49-F238E27FC236}">
                <a16:creationId xmlns:a16="http://schemas.microsoft.com/office/drawing/2014/main" id="{9CB51B12-529B-8D3D-E73C-0A550D5110AE}"/>
              </a:ext>
            </a:extLst>
          </p:cNvPr>
          <p:cNvSpPr/>
          <p:nvPr/>
        </p:nvSpPr>
        <p:spPr>
          <a:xfrm>
            <a:off x="4167352" y="5450456"/>
            <a:ext cx="472966" cy="660791"/>
          </a:xfrm>
          <a:prstGeom prst="foldedCorner">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84A50F61-5B1E-E602-458E-5728A6B65D35}"/>
              </a:ext>
            </a:extLst>
          </p:cNvPr>
          <p:cNvCxnSpPr/>
          <p:nvPr/>
        </p:nvCxnSpPr>
        <p:spPr>
          <a:xfrm flipH="1">
            <a:off x="2861162" y="5559038"/>
            <a:ext cx="771196" cy="0"/>
          </a:xfrm>
          <a:prstGeom prst="straightConnector1">
            <a:avLst/>
          </a:prstGeom>
          <a:ln w="1905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2" name="Content Placeholder 2">
            <a:extLst>
              <a:ext uri="{FF2B5EF4-FFF2-40B4-BE49-F238E27FC236}">
                <a16:creationId xmlns:a16="http://schemas.microsoft.com/office/drawing/2014/main" id="{75A0EDC2-5A0C-521E-5B2F-58100E023B33}"/>
              </a:ext>
            </a:extLst>
          </p:cNvPr>
          <p:cNvSpPr txBox="1">
            <a:spLocks/>
          </p:cNvSpPr>
          <p:nvPr/>
        </p:nvSpPr>
        <p:spPr>
          <a:xfrm>
            <a:off x="6582103" y="1674302"/>
            <a:ext cx="4931979" cy="273650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RLHF, we are allowing the model to explore and ask questions.</a:t>
            </a:r>
          </a:p>
          <a:p>
            <a:r>
              <a:rPr lang="en-US" dirty="0"/>
              <a:t>We have to provide a model that can differentiate between good and bad answers.</a:t>
            </a:r>
          </a:p>
          <a:p>
            <a:r>
              <a:rPr lang="en-US" dirty="0"/>
              <a:t>This is similar to a person learning from a teacher. </a:t>
            </a:r>
          </a:p>
        </p:txBody>
      </p:sp>
      <p:grpSp>
        <p:nvGrpSpPr>
          <p:cNvPr id="113" name="Group 112">
            <a:extLst>
              <a:ext uri="{FF2B5EF4-FFF2-40B4-BE49-F238E27FC236}">
                <a16:creationId xmlns:a16="http://schemas.microsoft.com/office/drawing/2014/main" id="{CF80A003-E795-28CF-473E-373481692CE4}"/>
              </a:ext>
            </a:extLst>
          </p:cNvPr>
          <p:cNvGrpSpPr/>
          <p:nvPr/>
        </p:nvGrpSpPr>
        <p:grpSpPr>
          <a:xfrm>
            <a:off x="6615718" y="5009441"/>
            <a:ext cx="1190559" cy="1061217"/>
            <a:chOff x="4883848" y="2847247"/>
            <a:chExt cx="1889190" cy="1683949"/>
          </a:xfrm>
        </p:grpSpPr>
        <p:sp>
          <p:nvSpPr>
            <p:cNvPr id="114" name="Rounded Rectangle 113">
              <a:extLst>
                <a:ext uri="{FF2B5EF4-FFF2-40B4-BE49-F238E27FC236}">
                  <a16:creationId xmlns:a16="http://schemas.microsoft.com/office/drawing/2014/main" id="{3F27272D-B7AD-8496-7527-AB276B2C89A2}"/>
                </a:ext>
              </a:extLst>
            </p:cNvPr>
            <p:cNvSpPr/>
            <p:nvPr/>
          </p:nvSpPr>
          <p:spPr>
            <a:xfrm>
              <a:off x="4883848" y="2847247"/>
              <a:ext cx="1889190" cy="1683949"/>
            </a:xfrm>
            <a:prstGeom prst="roundRect">
              <a:avLst>
                <a:gd name="adj" fmla="val 8523"/>
              </a:avLst>
            </a:prstGeom>
            <a:solidFill>
              <a:srgbClr val="FFFFFF">
                <a:alpha val="76078"/>
              </a:srgbClr>
            </a:solidFill>
            <a:ln>
              <a:solidFill>
                <a:schemeClr val="tx1">
                  <a:lumMod val="65000"/>
                  <a:lumOff val="3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chemeClr val="accent4">
                    <a:lumMod val="75000"/>
                  </a:schemeClr>
                </a:solidFill>
              </a:endParaRPr>
            </a:p>
          </p:txBody>
        </p:sp>
        <p:sp>
          <p:nvSpPr>
            <p:cNvPr id="115" name="TextBox 114">
              <a:extLst>
                <a:ext uri="{FF2B5EF4-FFF2-40B4-BE49-F238E27FC236}">
                  <a16:creationId xmlns:a16="http://schemas.microsoft.com/office/drawing/2014/main" id="{BD870B94-2520-8C65-6705-8521B0992C40}"/>
                </a:ext>
              </a:extLst>
            </p:cNvPr>
            <p:cNvSpPr txBox="1"/>
            <p:nvPr/>
          </p:nvSpPr>
          <p:spPr>
            <a:xfrm>
              <a:off x="5131839" y="2910397"/>
              <a:ext cx="1536415" cy="439545"/>
            </a:xfrm>
            <a:prstGeom prst="rect">
              <a:avLst/>
            </a:prstGeom>
            <a:noFill/>
          </p:spPr>
          <p:txBody>
            <a:bodyPr wrap="square" rtlCol="0">
              <a:spAutoFit/>
            </a:bodyPr>
            <a:lstStyle/>
            <a:p>
              <a:pPr algn="ctr"/>
              <a:r>
                <a:rPr lang="en-US" sz="1200" dirty="0">
                  <a:solidFill>
                    <a:schemeClr val="bg1">
                      <a:lumMod val="50000"/>
                    </a:schemeClr>
                  </a:solidFill>
                </a:rPr>
                <a:t>LLM</a:t>
              </a:r>
            </a:p>
          </p:txBody>
        </p:sp>
        <p:grpSp>
          <p:nvGrpSpPr>
            <p:cNvPr id="116" name="Group 115">
              <a:extLst>
                <a:ext uri="{FF2B5EF4-FFF2-40B4-BE49-F238E27FC236}">
                  <a16:creationId xmlns:a16="http://schemas.microsoft.com/office/drawing/2014/main" id="{65A664B9-3176-1F41-9606-DA85C34FFEFC}"/>
                </a:ext>
              </a:extLst>
            </p:cNvPr>
            <p:cNvGrpSpPr/>
            <p:nvPr/>
          </p:nvGrpSpPr>
          <p:grpSpPr>
            <a:xfrm>
              <a:off x="5196462" y="3313664"/>
              <a:ext cx="1278633" cy="1079738"/>
              <a:chOff x="1494498" y="3366940"/>
              <a:chExt cx="1278633" cy="1079738"/>
            </a:xfrm>
            <a:solidFill>
              <a:schemeClr val="bg1">
                <a:lumMod val="75000"/>
              </a:schemeClr>
            </a:solidFill>
          </p:grpSpPr>
          <p:sp>
            <p:nvSpPr>
              <p:cNvPr id="117" name="Straight Connector 523">
                <a:extLst>
                  <a:ext uri="{FF2B5EF4-FFF2-40B4-BE49-F238E27FC236}">
                    <a16:creationId xmlns:a16="http://schemas.microsoft.com/office/drawing/2014/main" id="{D1BAF5A0-D8BC-E45E-0693-D0C4924FDF7E}"/>
                  </a:ext>
                </a:extLst>
              </p:cNvPr>
              <p:cNvSpPr/>
              <p:nvPr/>
            </p:nvSpPr>
            <p:spPr>
              <a:xfrm flipH="1">
                <a:off x="2097808" y="3775074"/>
                <a:ext cx="228372"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8" name="Straight Connector 524">
                <a:extLst>
                  <a:ext uri="{FF2B5EF4-FFF2-40B4-BE49-F238E27FC236}">
                    <a16:creationId xmlns:a16="http://schemas.microsoft.com/office/drawing/2014/main" id="{55050A60-5821-BE76-E060-B31F38AEDC39}"/>
                  </a:ext>
                </a:extLst>
              </p:cNvPr>
              <p:cNvSpPr/>
              <p:nvPr/>
            </p:nvSpPr>
            <p:spPr>
              <a:xfrm flipH="1" flipV="1">
                <a:off x="1520348" y="3775074"/>
                <a:ext cx="509553"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19" name="Straight Connector 540">
                <a:extLst>
                  <a:ext uri="{FF2B5EF4-FFF2-40B4-BE49-F238E27FC236}">
                    <a16:creationId xmlns:a16="http://schemas.microsoft.com/office/drawing/2014/main" id="{8907137D-BEA7-85C9-B7B9-D4D6FFD65512}"/>
                  </a:ext>
                </a:extLst>
              </p:cNvPr>
              <p:cNvSpPr/>
              <p:nvPr/>
            </p:nvSpPr>
            <p:spPr>
              <a:xfrm flipH="1">
                <a:off x="2099090" y="4076128"/>
                <a:ext cx="231736"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20" name="Straight Connector 541">
                <a:extLst>
                  <a:ext uri="{FF2B5EF4-FFF2-40B4-BE49-F238E27FC236}">
                    <a16:creationId xmlns:a16="http://schemas.microsoft.com/office/drawing/2014/main" id="{7A3BD356-CAB3-EECA-EEC9-9718867596ED}"/>
                  </a:ext>
                </a:extLst>
              </p:cNvPr>
              <p:cNvSpPr/>
              <p:nvPr/>
            </p:nvSpPr>
            <p:spPr>
              <a:xfrm flipH="1">
                <a:off x="1520348" y="4076128"/>
                <a:ext cx="509553"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21" name="Straight Connector 553">
                <a:extLst>
                  <a:ext uri="{FF2B5EF4-FFF2-40B4-BE49-F238E27FC236}">
                    <a16:creationId xmlns:a16="http://schemas.microsoft.com/office/drawing/2014/main" id="{759ACFB0-ACB7-0C91-CCDF-3DAF9BC93E36}"/>
                  </a:ext>
                </a:extLst>
              </p:cNvPr>
              <p:cNvSpPr/>
              <p:nvPr/>
            </p:nvSpPr>
            <p:spPr>
              <a:xfrm flipH="1">
                <a:off x="2096433" y="4377989"/>
                <a:ext cx="231121"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22" name="Straight Connector 565">
                <a:extLst>
                  <a:ext uri="{FF2B5EF4-FFF2-40B4-BE49-F238E27FC236}">
                    <a16:creationId xmlns:a16="http://schemas.microsoft.com/office/drawing/2014/main" id="{FB44EC1D-D8DE-5893-C347-013CFD3070BE}"/>
                  </a:ext>
                </a:extLst>
              </p:cNvPr>
              <p:cNvSpPr/>
              <p:nvPr/>
            </p:nvSpPr>
            <p:spPr>
              <a:xfrm flipV="1">
                <a:off x="2099090" y="3473990"/>
                <a:ext cx="230352" cy="60452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23" name="Straight Connector 566">
                <a:extLst>
                  <a:ext uri="{FF2B5EF4-FFF2-40B4-BE49-F238E27FC236}">
                    <a16:creationId xmlns:a16="http://schemas.microsoft.com/office/drawing/2014/main" id="{67664985-6C9C-1652-9B2B-CBE7C464A7FE}"/>
                  </a:ext>
                </a:extLst>
              </p:cNvPr>
              <p:cNvSpPr/>
              <p:nvPr/>
            </p:nvSpPr>
            <p:spPr>
              <a:xfrm flipV="1">
                <a:off x="2100399" y="3776126"/>
                <a:ext cx="227332" cy="602242"/>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24" name="Straight Connector 567">
                <a:extLst>
                  <a:ext uri="{FF2B5EF4-FFF2-40B4-BE49-F238E27FC236}">
                    <a16:creationId xmlns:a16="http://schemas.microsoft.com/office/drawing/2014/main" id="{2F695368-46C1-43B0-49E1-76282D9B9EB7}"/>
                  </a:ext>
                </a:extLst>
              </p:cNvPr>
              <p:cNvSpPr/>
              <p:nvPr/>
            </p:nvSpPr>
            <p:spPr>
              <a:xfrm flipV="1">
                <a:off x="1657715" y="3475194"/>
                <a:ext cx="372185" cy="300394"/>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25" name="Straight Connector 568">
                <a:extLst>
                  <a:ext uri="{FF2B5EF4-FFF2-40B4-BE49-F238E27FC236}">
                    <a16:creationId xmlns:a16="http://schemas.microsoft.com/office/drawing/2014/main" id="{29475413-25AD-A416-7EBF-A8F44DD6867C}"/>
                  </a:ext>
                </a:extLst>
              </p:cNvPr>
              <p:cNvSpPr/>
              <p:nvPr/>
            </p:nvSpPr>
            <p:spPr>
              <a:xfrm flipV="1">
                <a:off x="1623519" y="3474020"/>
                <a:ext cx="406382" cy="601005"/>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26" name="Straight Connector 569">
                <a:extLst>
                  <a:ext uri="{FF2B5EF4-FFF2-40B4-BE49-F238E27FC236}">
                    <a16:creationId xmlns:a16="http://schemas.microsoft.com/office/drawing/2014/main" id="{196550BD-7C14-3481-F392-D4B76DFDDD8A}"/>
                  </a:ext>
                </a:extLst>
              </p:cNvPr>
              <p:cNvSpPr/>
              <p:nvPr/>
            </p:nvSpPr>
            <p:spPr>
              <a:xfrm flipV="1">
                <a:off x="1631864" y="3775042"/>
                <a:ext cx="398036" cy="301053"/>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27" name="Straight Connector 580">
                <a:extLst>
                  <a:ext uri="{FF2B5EF4-FFF2-40B4-BE49-F238E27FC236}">
                    <a16:creationId xmlns:a16="http://schemas.microsoft.com/office/drawing/2014/main" id="{7A00287E-8E45-4221-A40A-7EEA3680A753}"/>
                  </a:ext>
                </a:extLst>
              </p:cNvPr>
              <p:cNvSpPr/>
              <p:nvPr/>
            </p:nvSpPr>
            <p:spPr>
              <a:xfrm flipH="1" flipV="1">
                <a:off x="1664928" y="3775587"/>
                <a:ext cx="364194" cy="299977"/>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28" name="Straight Connector 581">
                <a:extLst>
                  <a:ext uri="{FF2B5EF4-FFF2-40B4-BE49-F238E27FC236}">
                    <a16:creationId xmlns:a16="http://schemas.microsoft.com/office/drawing/2014/main" id="{A59FAE6D-E548-EE4D-8CAB-114734FEB5E7}"/>
                  </a:ext>
                </a:extLst>
              </p:cNvPr>
              <p:cNvSpPr/>
              <p:nvPr/>
            </p:nvSpPr>
            <p:spPr>
              <a:xfrm flipH="1" flipV="1">
                <a:off x="1623519" y="4076095"/>
                <a:ext cx="406381" cy="301087"/>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29" name="Straight Connector 582">
                <a:extLst>
                  <a:ext uri="{FF2B5EF4-FFF2-40B4-BE49-F238E27FC236}">
                    <a16:creationId xmlns:a16="http://schemas.microsoft.com/office/drawing/2014/main" id="{C405D76E-84C5-0EB4-CF3D-59E3AF82F775}"/>
                  </a:ext>
                </a:extLst>
              </p:cNvPr>
              <p:cNvSpPr/>
              <p:nvPr/>
            </p:nvSpPr>
            <p:spPr>
              <a:xfrm flipH="1" flipV="1">
                <a:off x="1661301" y="3775584"/>
                <a:ext cx="368600" cy="60258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30" name="Straight Connector 583">
                <a:extLst>
                  <a:ext uri="{FF2B5EF4-FFF2-40B4-BE49-F238E27FC236}">
                    <a16:creationId xmlns:a16="http://schemas.microsoft.com/office/drawing/2014/main" id="{C9EC10CF-7BDD-2B79-A886-0537238F534A}"/>
                  </a:ext>
                </a:extLst>
              </p:cNvPr>
              <p:cNvSpPr/>
              <p:nvPr/>
            </p:nvSpPr>
            <p:spPr>
              <a:xfrm flipV="1">
                <a:off x="2100400" y="3474316"/>
                <a:ext cx="227434" cy="300435"/>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31" name="Straight Connector 584">
                <a:extLst>
                  <a:ext uri="{FF2B5EF4-FFF2-40B4-BE49-F238E27FC236}">
                    <a16:creationId xmlns:a16="http://schemas.microsoft.com/office/drawing/2014/main" id="{3A81B85F-AFE4-0636-A244-066F20FE02C3}"/>
                  </a:ext>
                </a:extLst>
              </p:cNvPr>
              <p:cNvSpPr/>
              <p:nvPr/>
            </p:nvSpPr>
            <p:spPr>
              <a:xfrm flipV="1">
                <a:off x="2099090" y="3473990"/>
                <a:ext cx="231736" cy="90319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32" name="Straight Connector 585">
                <a:extLst>
                  <a:ext uri="{FF2B5EF4-FFF2-40B4-BE49-F238E27FC236}">
                    <a16:creationId xmlns:a16="http://schemas.microsoft.com/office/drawing/2014/main" id="{A06BE12A-781D-86B0-7F18-FB7BBC19925C}"/>
                  </a:ext>
                </a:extLst>
              </p:cNvPr>
              <p:cNvSpPr/>
              <p:nvPr/>
            </p:nvSpPr>
            <p:spPr>
              <a:xfrm>
                <a:off x="2100317" y="3475194"/>
                <a:ext cx="226531" cy="298678"/>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33" name="Straight Connector 586">
                <a:extLst>
                  <a:ext uri="{FF2B5EF4-FFF2-40B4-BE49-F238E27FC236}">
                    <a16:creationId xmlns:a16="http://schemas.microsoft.com/office/drawing/2014/main" id="{346163A2-59CD-C178-A762-99D0649231D2}"/>
                  </a:ext>
                </a:extLst>
              </p:cNvPr>
              <p:cNvSpPr/>
              <p:nvPr/>
            </p:nvSpPr>
            <p:spPr>
              <a:xfrm flipV="1">
                <a:off x="2099090" y="3775369"/>
                <a:ext cx="227186" cy="300433"/>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34" name="Straight Connector 587">
                <a:extLst>
                  <a:ext uri="{FF2B5EF4-FFF2-40B4-BE49-F238E27FC236}">
                    <a16:creationId xmlns:a16="http://schemas.microsoft.com/office/drawing/2014/main" id="{CEC41157-9EFE-889D-EC37-E66F2EF2A35B}"/>
                  </a:ext>
                </a:extLst>
              </p:cNvPr>
              <p:cNvSpPr/>
              <p:nvPr/>
            </p:nvSpPr>
            <p:spPr>
              <a:xfrm>
                <a:off x="2100397" y="3474020"/>
                <a:ext cx="227334" cy="602243"/>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35" name="Straight Connector 588">
                <a:extLst>
                  <a:ext uri="{FF2B5EF4-FFF2-40B4-BE49-F238E27FC236}">
                    <a16:creationId xmlns:a16="http://schemas.microsoft.com/office/drawing/2014/main" id="{78541491-E087-2D64-3C2B-A2ADCF1079FE}"/>
                  </a:ext>
                </a:extLst>
              </p:cNvPr>
              <p:cNvSpPr/>
              <p:nvPr/>
            </p:nvSpPr>
            <p:spPr>
              <a:xfrm>
                <a:off x="2100417" y="3471025"/>
                <a:ext cx="227289" cy="907426"/>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36" name="Straight Connector 589">
                <a:extLst>
                  <a:ext uri="{FF2B5EF4-FFF2-40B4-BE49-F238E27FC236}">
                    <a16:creationId xmlns:a16="http://schemas.microsoft.com/office/drawing/2014/main" id="{35573DE8-676B-4470-48AF-6AD09B5647D2}"/>
                  </a:ext>
                </a:extLst>
              </p:cNvPr>
              <p:cNvSpPr/>
              <p:nvPr/>
            </p:nvSpPr>
            <p:spPr>
              <a:xfrm>
                <a:off x="2099659" y="3775042"/>
                <a:ext cx="227188" cy="301086"/>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37" name="Straight Connector 590">
                <a:extLst>
                  <a:ext uri="{FF2B5EF4-FFF2-40B4-BE49-F238E27FC236}">
                    <a16:creationId xmlns:a16="http://schemas.microsoft.com/office/drawing/2014/main" id="{F4057B2D-0DAB-1510-3853-D2833A62F786}"/>
                  </a:ext>
                </a:extLst>
              </p:cNvPr>
              <p:cNvSpPr/>
              <p:nvPr/>
            </p:nvSpPr>
            <p:spPr>
              <a:xfrm>
                <a:off x="2099057" y="3774019"/>
                <a:ext cx="228672" cy="604352"/>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38" name="Straight Connector 591">
                <a:extLst>
                  <a:ext uri="{FF2B5EF4-FFF2-40B4-BE49-F238E27FC236}">
                    <a16:creationId xmlns:a16="http://schemas.microsoft.com/office/drawing/2014/main" id="{48D8D21D-8A3E-F00E-F561-0CAE62AB0976}"/>
                  </a:ext>
                </a:extLst>
              </p:cNvPr>
              <p:cNvSpPr/>
              <p:nvPr/>
            </p:nvSpPr>
            <p:spPr>
              <a:xfrm>
                <a:off x="2100275" y="4076652"/>
                <a:ext cx="227557" cy="301533"/>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39" name="Straight Connector 592">
                <a:extLst>
                  <a:ext uri="{FF2B5EF4-FFF2-40B4-BE49-F238E27FC236}">
                    <a16:creationId xmlns:a16="http://schemas.microsoft.com/office/drawing/2014/main" id="{3B2B5164-77B0-6AC9-BA6F-C16F9EB1B3D1}"/>
                  </a:ext>
                </a:extLst>
              </p:cNvPr>
              <p:cNvSpPr/>
              <p:nvPr/>
            </p:nvSpPr>
            <p:spPr>
              <a:xfrm flipH="1">
                <a:off x="2096813" y="4075128"/>
                <a:ext cx="231022" cy="303054"/>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40" name="Straight Connector 523">
                <a:extLst>
                  <a:ext uri="{FF2B5EF4-FFF2-40B4-BE49-F238E27FC236}">
                    <a16:creationId xmlns:a16="http://schemas.microsoft.com/office/drawing/2014/main" id="{89F1FE3F-7119-1CEC-CDAD-C5759A41A1CD}"/>
                  </a:ext>
                </a:extLst>
              </p:cNvPr>
              <p:cNvSpPr/>
              <p:nvPr/>
            </p:nvSpPr>
            <p:spPr>
              <a:xfrm flipH="1">
                <a:off x="2397808" y="3774972"/>
                <a:ext cx="228372"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41" name="Straight Connector 540">
                <a:extLst>
                  <a:ext uri="{FF2B5EF4-FFF2-40B4-BE49-F238E27FC236}">
                    <a16:creationId xmlns:a16="http://schemas.microsoft.com/office/drawing/2014/main" id="{BFFB3486-F822-997F-CF4E-A4E2CDC5154F}"/>
                  </a:ext>
                </a:extLst>
              </p:cNvPr>
              <p:cNvSpPr/>
              <p:nvPr/>
            </p:nvSpPr>
            <p:spPr>
              <a:xfrm flipH="1">
                <a:off x="2399089" y="4076026"/>
                <a:ext cx="231737" cy="1"/>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42" name="Straight Connector 566">
                <a:extLst>
                  <a:ext uri="{FF2B5EF4-FFF2-40B4-BE49-F238E27FC236}">
                    <a16:creationId xmlns:a16="http://schemas.microsoft.com/office/drawing/2014/main" id="{CC24EBA1-D111-236B-D60D-6029769BC609}"/>
                  </a:ext>
                </a:extLst>
              </p:cNvPr>
              <p:cNvSpPr/>
              <p:nvPr/>
            </p:nvSpPr>
            <p:spPr>
              <a:xfrm flipV="1">
                <a:off x="2400399" y="3776024"/>
                <a:ext cx="227332" cy="602242"/>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43" name="Straight Connector 585">
                <a:extLst>
                  <a:ext uri="{FF2B5EF4-FFF2-40B4-BE49-F238E27FC236}">
                    <a16:creationId xmlns:a16="http://schemas.microsoft.com/office/drawing/2014/main" id="{F9DA7944-EDB8-97D9-00D9-F64A9A05D3B2}"/>
                  </a:ext>
                </a:extLst>
              </p:cNvPr>
              <p:cNvSpPr/>
              <p:nvPr/>
            </p:nvSpPr>
            <p:spPr>
              <a:xfrm>
                <a:off x="2400316" y="3475092"/>
                <a:ext cx="226531" cy="298678"/>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44" name="Straight Connector 586">
                <a:extLst>
                  <a:ext uri="{FF2B5EF4-FFF2-40B4-BE49-F238E27FC236}">
                    <a16:creationId xmlns:a16="http://schemas.microsoft.com/office/drawing/2014/main" id="{1730568B-FB98-2B97-3E92-EA470023ED1C}"/>
                  </a:ext>
                </a:extLst>
              </p:cNvPr>
              <p:cNvSpPr/>
              <p:nvPr/>
            </p:nvSpPr>
            <p:spPr>
              <a:xfrm flipV="1">
                <a:off x="2399089" y="3775267"/>
                <a:ext cx="227186" cy="300434"/>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45" name="Straight Connector 587">
                <a:extLst>
                  <a:ext uri="{FF2B5EF4-FFF2-40B4-BE49-F238E27FC236}">
                    <a16:creationId xmlns:a16="http://schemas.microsoft.com/office/drawing/2014/main" id="{2A755550-254F-E5CA-978F-F83FC8CBAD1A}"/>
                  </a:ext>
                </a:extLst>
              </p:cNvPr>
              <p:cNvSpPr/>
              <p:nvPr/>
            </p:nvSpPr>
            <p:spPr>
              <a:xfrm>
                <a:off x="2400397" y="3473918"/>
                <a:ext cx="227333" cy="602244"/>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46" name="Straight Connector 589">
                <a:extLst>
                  <a:ext uri="{FF2B5EF4-FFF2-40B4-BE49-F238E27FC236}">
                    <a16:creationId xmlns:a16="http://schemas.microsoft.com/office/drawing/2014/main" id="{485F35BF-8786-9030-91F7-7570BCF1666A}"/>
                  </a:ext>
                </a:extLst>
              </p:cNvPr>
              <p:cNvSpPr/>
              <p:nvPr/>
            </p:nvSpPr>
            <p:spPr>
              <a:xfrm>
                <a:off x="2399658" y="3774941"/>
                <a:ext cx="227189" cy="301085"/>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47" name="Straight Connector 592">
                <a:extLst>
                  <a:ext uri="{FF2B5EF4-FFF2-40B4-BE49-F238E27FC236}">
                    <a16:creationId xmlns:a16="http://schemas.microsoft.com/office/drawing/2014/main" id="{89D50A27-D708-AD8A-4C90-39C59CAD9B63}"/>
                  </a:ext>
                </a:extLst>
              </p:cNvPr>
              <p:cNvSpPr/>
              <p:nvPr/>
            </p:nvSpPr>
            <p:spPr>
              <a:xfrm flipH="1">
                <a:off x="2396812" y="4075026"/>
                <a:ext cx="231023" cy="303054"/>
              </a:xfrm>
              <a:prstGeom prst="line">
                <a:avLst/>
              </a:prstGeom>
              <a:grpFill/>
              <a:ln w="6350" cap="flat">
                <a:solidFill>
                  <a:schemeClr val="bg1">
                    <a:lumMod val="50000"/>
                  </a:schemeClr>
                </a:solidFill>
                <a:prstDash val="solid"/>
                <a:round/>
              </a:ln>
              <a:effectLst/>
            </p:spPr>
            <p:txBody>
              <a:bodyPr wrap="square" lIns="22857" tIns="22857" rIns="22857" bIns="22857" numCol="1" anchor="t">
                <a:noAutofit/>
              </a:bodyPr>
              <a:lstStyle/>
              <a:p>
                <a:pPr defTabSz="457098">
                  <a:defRPr sz="1800">
                    <a:solidFill>
                      <a:srgbClr val="000000"/>
                    </a:solidFill>
                    <a:latin typeface="IBM Plex Sans Regular"/>
                    <a:ea typeface="IBM Plex Sans Regular"/>
                    <a:cs typeface="IBM Plex Sans Regular"/>
                    <a:sym typeface="IBM Plex Sans Regular"/>
                  </a:defRPr>
                </a:pPr>
                <a:endParaRPr sz="900">
                  <a:solidFill>
                    <a:srgbClr val="000000"/>
                  </a:solidFill>
                  <a:latin typeface="IBM Plex Sans Regular"/>
                  <a:sym typeface="IBM Plex Sans Regular"/>
                </a:endParaRPr>
              </a:p>
            </p:txBody>
          </p:sp>
          <p:sp>
            <p:nvSpPr>
              <p:cNvPr id="148" name="Oval 509">
                <a:extLst>
                  <a:ext uri="{FF2B5EF4-FFF2-40B4-BE49-F238E27FC236}">
                    <a16:creationId xmlns:a16="http://schemas.microsoft.com/office/drawing/2014/main" id="{0BF5C296-D2E5-9077-1020-F772D7412992}"/>
                  </a:ext>
                </a:extLst>
              </p:cNvPr>
              <p:cNvSpPr/>
              <p:nvPr/>
            </p:nvSpPr>
            <p:spPr>
              <a:xfrm flipH="1">
                <a:off x="2566649" y="3673009"/>
                <a:ext cx="206482" cy="206482"/>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149" name="Oval 532">
                <a:extLst>
                  <a:ext uri="{FF2B5EF4-FFF2-40B4-BE49-F238E27FC236}">
                    <a16:creationId xmlns:a16="http://schemas.microsoft.com/office/drawing/2014/main" id="{0EA9B09A-E17B-611C-CA9C-29DF1D8CC50A}"/>
                  </a:ext>
                </a:extLst>
              </p:cNvPr>
              <p:cNvSpPr/>
              <p:nvPr/>
            </p:nvSpPr>
            <p:spPr>
              <a:xfrm flipH="1">
                <a:off x="2612830" y="4019068"/>
                <a:ext cx="114120" cy="114120"/>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150" name="Oval 503">
                <a:extLst>
                  <a:ext uri="{FF2B5EF4-FFF2-40B4-BE49-F238E27FC236}">
                    <a16:creationId xmlns:a16="http://schemas.microsoft.com/office/drawing/2014/main" id="{55C21962-454D-213B-E68D-18022C847970}"/>
                  </a:ext>
                </a:extLst>
              </p:cNvPr>
              <p:cNvSpPr/>
              <p:nvPr/>
            </p:nvSpPr>
            <p:spPr>
              <a:xfrm flipH="1">
                <a:off x="2295555" y="3408334"/>
                <a:ext cx="132975" cy="132975"/>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51" name="Oval 510">
                <a:extLst>
                  <a:ext uri="{FF2B5EF4-FFF2-40B4-BE49-F238E27FC236}">
                    <a16:creationId xmlns:a16="http://schemas.microsoft.com/office/drawing/2014/main" id="{2537E199-3243-D87D-9718-396A90CF323B}"/>
                  </a:ext>
                </a:extLst>
              </p:cNvPr>
              <p:cNvSpPr/>
              <p:nvPr/>
            </p:nvSpPr>
            <p:spPr>
              <a:xfrm flipH="1">
                <a:off x="2299156" y="3713363"/>
                <a:ext cx="125774" cy="125775"/>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52" name="Oval 533">
                <a:extLst>
                  <a:ext uri="{FF2B5EF4-FFF2-40B4-BE49-F238E27FC236}">
                    <a16:creationId xmlns:a16="http://schemas.microsoft.com/office/drawing/2014/main" id="{B839D476-AD73-3989-8787-504CA57D33C1}"/>
                  </a:ext>
                </a:extLst>
              </p:cNvPr>
              <p:cNvSpPr/>
              <p:nvPr/>
            </p:nvSpPr>
            <p:spPr>
              <a:xfrm flipH="1">
                <a:off x="2278424" y="3995382"/>
                <a:ext cx="161491" cy="161492"/>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53" name="Oval 546">
                <a:extLst>
                  <a:ext uri="{FF2B5EF4-FFF2-40B4-BE49-F238E27FC236}">
                    <a16:creationId xmlns:a16="http://schemas.microsoft.com/office/drawing/2014/main" id="{016956F5-0E01-DFE2-D2AA-6A2F4B65BF86}"/>
                  </a:ext>
                </a:extLst>
              </p:cNvPr>
              <p:cNvSpPr/>
              <p:nvPr/>
            </p:nvSpPr>
            <p:spPr>
              <a:xfrm flipH="1">
                <a:off x="2314629" y="4328935"/>
                <a:ext cx="94827" cy="94827"/>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54" name="Oval 547">
                <a:extLst>
                  <a:ext uri="{FF2B5EF4-FFF2-40B4-BE49-F238E27FC236}">
                    <a16:creationId xmlns:a16="http://schemas.microsoft.com/office/drawing/2014/main" id="{16378FCC-467C-C7CD-4FF1-D1DD855A905E}"/>
                  </a:ext>
                </a:extLst>
              </p:cNvPr>
              <p:cNvSpPr/>
              <p:nvPr/>
            </p:nvSpPr>
            <p:spPr>
              <a:xfrm flipH="1">
                <a:off x="1980772" y="4291573"/>
                <a:ext cx="155104" cy="155105"/>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55" name="Oval 504">
                <a:extLst>
                  <a:ext uri="{FF2B5EF4-FFF2-40B4-BE49-F238E27FC236}">
                    <a16:creationId xmlns:a16="http://schemas.microsoft.com/office/drawing/2014/main" id="{FAA86973-0092-F2EC-56B8-CDDBE6273E42}"/>
                  </a:ext>
                </a:extLst>
              </p:cNvPr>
              <p:cNvSpPr/>
              <p:nvPr/>
            </p:nvSpPr>
            <p:spPr>
              <a:xfrm flipH="1">
                <a:off x="1950442" y="3366940"/>
                <a:ext cx="215764" cy="215765"/>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56" name="Oval 511">
                <a:extLst>
                  <a:ext uri="{FF2B5EF4-FFF2-40B4-BE49-F238E27FC236}">
                    <a16:creationId xmlns:a16="http://schemas.microsoft.com/office/drawing/2014/main" id="{E32D2A00-A6E3-7F87-FF66-EC25BF2DB51C}"/>
                  </a:ext>
                </a:extLst>
              </p:cNvPr>
              <p:cNvSpPr/>
              <p:nvPr/>
            </p:nvSpPr>
            <p:spPr>
              <a:xfrm flipH="1">
                <a:off x="2010830" y="3728996"/>
                <a:ext cx="94827" cy="94827"/>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57" name="Oval 534">
                <a:extLst>
                  <a:ext uri="{FF2B5EF4-FFF2-40B4-BE49-F238E27FC236}">
                    <a16:creationId xmlns:a16="http://schemas.microsoft.com/office/drawing/2014/main" id="{58F7DA18-F97A-FF48-4BEE-7ADC5354E874}"/>
                  </a:ext>
                </a:extLst>
              </p:cNvPr>
              <p:cNvSpPr/>
              <p:nvPr/>
            </p:nvSpPr>
            <p:spPr>
              <a:xfrm flipH="1">
                <a:off x="1985594" y="4010493"/>
                <a:ext cx="131269" cy="131270"/>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F9C200"/>
                    </a:solidFill>
                  </a:defRPr>
                </a:pPr>
                <a:endParaRPr sz="700">
                  <a:solidFill>
                    <a:srgbClr val="F9C200"/>
                  </a:solidFill>
                  <a:latin typeface="IBM Plex Sans Regular"/>
                </a:endParaRPr>
              </a:p>
            </p:txBody>
          </p:sp>
          <p:sp>
            <p:nvSpPr>
              <p:cNvPr id="158" name="Oval 512">
                <a:extLst>
                  <a:ext uri="{FF2B5EF4-FFF2-40B4-BE49-F238E27FC236}">
                    <a16:creationId xmlns:a16="http://schemas.microsoft.com/office/drawing/2014/main" id="{D0B2D7FD-BC21-50AA-F431-EF26B40D59AA}"/>
                  </a:ext>
                </a:extLst>
              </p:cNvPr>
              <p:cNvSpPr/>
              <p:nvPr/>
            </p:nvSpPr>
            <p:spPr>
              <a:xfrm flipH="1">
                <a:off x="1494498" y="3693466"/>
                <a:ext cx="163218" cy="163217"/>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sp>
            <p:nvSpPr>
              <p:cNvPr id="159" name="Oval 535">
                <a:extLst>
                  <a:ext uri="{FF2B5EF4-FFF2-40B4-BE49-F238E27FC236}">
                    <a16:creationId xmlns:a16="http://schemas.microsoft.com/office/drawing/2014/main" id="{9A343126-61C9-2FF2-57C9-428C41627D96}"/>
                  </a:ext>
                </a:extLst>
              </p:cNvPr>
              <p:cNvSpPr/>
              <p:nvPr/>
            </p:nvSpPr>
            <p:spPr>
              <a:xfrm flipH="1">
                <a:off x="1528693" y="4028714"/>
                <a:ext cx="94827" cy="94827"/>
              </a:xfrm>
              <a:prstGeom prst="ellipse">
                <a:avLst/>
              </a:prstGeom>
              <a:grpFill/>
              <a:ln w="12700" cap="flat">
                <a:solidFill>
                  <a:schemeClr val="bg1">
                    <a:lumMod val="50000"/>
                  </a:schemeClr>
                </a:solidFill>
                <a:miter lim="400000"/>
              </a:ln>
              <a:effectLst/>
            </p:spPr>
            <p:txBody>
              <a:bodyPr wrap="square" lIns="17998" tIns="17998" rIns="17998" bIns="17998" numCol="1" anchor="t">
                <a:noAutofit/>
              </a:bodyPr>
              <a:lstStyle/>
              <a:p>
                <a:pPr defTabSz="342905">
                  <a:defRPr sz="1400">
                    <a:solidFill>
                      <a:srgbClr val="000000"/>
                    </a:solidFill>
                  </a:defRPr>
                </a:pPr>
                <a:endParaRPr sz="700">
                  <a:solidFill>
                    <a:srgbClr val="000000"/>
                  </a:solidFill>
                  <a:latin typeface="IBM Plex Sans Regular"/>
                </a:endParaRPr>
              </a:p>
            </p:txBody>
          </p:sp>
        </p:grpSp>
      </p:grpSp>
      <p:cxnSp>
        <p:nvCxnSpPr>
          <p:cNvPr id="164" name="Straight Arrow Connector 163">
            <a:extLst>
              <a:ext uri="{FF2B5EF4-FFF2-40B4-BE49-F238E27FC236}">
                <a16:creationId xmlns:a16="http://schemas.microsoft.com/office/drawing/2014/main" id="{A572FB65-4EB5-BF59-4823-44C124D98F6E}"/>
              </a:ext>
            </a:extLst>
          </p:cNvPr>
          <p:cNvCxnSpPr/>
          <p:nvPr/>
        </p:nvCxnSpPr>
        <p:spPr>
          <a:xfrm flipH="1">
            <a:off x="8078247" y="5734234"/>
            <a:ext cx="771196" cy="0"/>
          </a:xfrm>
          <a:prstGeom prst="straightConnector1">
            <a:avLst/>
          </a:prstGeom>
          <a:ln w="1905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A15CEBA8-4512-3BF0-C654-2DD2ED893A0B}"/>
              </a:ext>
            </a:extLst>
          </p:cNvPr>
          <p:cNvSpPr txBox="1"/>
          <p:nvPr/>
        </p:nvSpPr>
        <p:spPr>
          <a:xfrm>
            <a:off x="7990405" y="5780036"/>
            <a:ext cx="1074140" cy="369332"/>
          </a:xfrm>
          <a:prstGeom prst="rect">
            <a:avLst/>
          </a:prstGeom>
          <a:noFill/>
        </p:spPr>
        <p:txBody>
          <a:bodyPr wrap="none" rtlCol="0">
            <a:spAutoFit/>
          </a:bodyPr>
          <a:lstStyle/>
          <a:p>
            <a:r>
              <a:rPr lang="en-US" dirty="0">
                <a:solidFill>
                  <a:schemeClr val="bg1">
                    <a:lumMod val="65000"/>
                  </a:schemeClr>
                </a:solidFill>
              </a:rPr>
              <a:t>Feedback</a:t>
            </a:r>
          </a:p>
        </p:txBody>
      </p:sp>
      <p:cxnSp>
        <p:nvCxnSpPr>
          <p:cNvPr id="166" name="Straight Arrow Connector 165">
            <a:extLst>
              <a:ext uri="{FF2B5EF4-FFF2-40B4-BE49-F238E27FC236}">
                <a16:creationId xmlns:a16="http://schemas.microsoft.com/office/drawing/2014/main" id="{5556A8B8-3010-8A43-FCA8-75650BE532D6}"/>
              </a:ext>
            </a:extLst>
          </p:cNvPr>
          <p:cNvCxnSpPr>
            <a:cxnSpLocks/>
          </p:cNvCxnSpPr>
          <p:nvPr/>
        </p:nvCxnSpPr>
        <p:spPr>
          <a:xfrm rot="10800000" flipH="1">
            <a:off x="8103063" y="5450456"/>
            <a:ext cx="771196" cy="0"/>
          </a:xfrm>
          <a:prstGeom prst="straightConnector1">
            <a:avLst/>
          </a:prstGeom>
          <a:ln w="1905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43C9C30C-AE68-8CEC-BF79-7A05C47317BF}"/>
              </a:ext>
            </a:extLst>
          </p:cNvPr>
          <p:cNvSpPr txBox="1"/>
          <p:nvPr/>
        </p:nvSpPr>
        <p:spPr>
          <a:xfrm>
            <a:off x="8184959" y="5096313"/>
            <a:ext cx="511679" cy="369332"/>
          </a:xfrm>
          <a:prstGeom prst="rect">
            <a:avLst/>
          </a:prstGeom>
          <a:noFill/>
        </p:spPr>
        <p:txBody>
          <a:bodyPr wrap="none" rtlCol="0">
            <a:spAutoFit/>
          </a:bodyPr>
          <a:lstStyle/>
          <a:p>
            <a:r>
              <a:rPr lang="en-US" dirty="0">
                <a:solidFill>
                  <a:schemeClr val="bg1">
                    <a:lumMod val="65000"/>
                  </a:schemeClr>
                </a:solidFill>
              </a:rPr>
              <a:t>Ask</a:t>
            </a:r>
          </a:p>
        </p:txBody>
      </p:sp>
      <p:sp>
        <p:nvSpPr>
          <p:cNvPr id="168" name="Oval 167">
            <a:extLst>
              <a:ext uri="{FF2B5EF4-FFF2-40B4-BE49-F238E27FC236}">
                <a16:creationId xmlns:a16="http://schemas.microsoft.com/office/drawing/2014/main" id="{606873B0-2A21-4048-BE43-1A31F378CC7E}"/>
              </a:ext>
            </a:extLst>
          </p:cNvPr>
          <p:cNvSpPr/>
          <p:nvPr/>
        </p:nvSpPr>
        <p:spPr>
          <a:xfrm>
            <a:off x="9322764" y="5039665"/>
            <a:ext cx="473934" cy="473934"/>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a:extLst>
              <a:ext uri="{FF2B5EF4-FFF2-40B4-BE49-F238E27FC236}">
                <a16:creationId xmlns:a16="http://schemas.microsoft.com/office/drawing/2014/main" id="{F7638440-67B7-01E7-CBB2-50329469BAAC}"/>
              </a:ext>
            </a:extLst>
          </p:cNvPr>
          <p:cNvSpPr txBox="1"/>
          <p:nvPr/>
        </p:nvSpPr>
        <p:spPr>
          <a:xfrm>
            <a:off x="9133780" y="5870634"/>
            <a:ext cx="917239" cy="369332"/>
          </a:xfrm>
          <a:prstGeom prst="rect">
            <a:avLst/>
          </a:prstGeom>
          <a:noFill/>
        </p:spPr>
        <p:txBody>
          <a:bodyPr wrap="none" rtlCol="0">
            <a:spAutoFit/>
          </a:bodyPr>
          <a:lstStyle/>
          <a:p>
            <a:r>
              <a:rPr lang="en-US" dirty="0">
                <a:solidFill>
                  <a:schemeClr val="bg1">
                    <a:lumMod val="65000"/>
                  </a:schemeClr>
                </a:solidFill>
              </a:rPr>
              <a:t>Teacher</a:t>
            </a:r>
          </a:p>
        </p:txBody>
      </p:sp>
      <p:sp>
        <p:nvSpPr>
          <p:cNvPr id="171" name="TextBox 170">
            <a:extLst>
              <a:ext uri="{FF2B5EF4-FFF2-40B4-BE49-F238E27FC236}">
                <a16:creationId xmlns:a16="http://schemas.microsoft.com/office/drawing/2014/main" id="{48C3E8C9-DBAA-FFF5-7587-3B4439D736BA}"/>
              </a:ext>
            </a:extLst>
          </p:cNvPr>
          <p:cNvSpPr txBox="1"/>
          <p:nvPr/>
        </p:nvSpPr>
        <p:spPr>
          <a:xfrm>
            <a:off x="3744824" y="6070658"/>
            <a:ext cx="1254959" cy="369332"/>
          </a:xfrm>
          <a:prstGeom prst="rect">
            <a:avLst/>
          </a:prstGeom>
          <a:noFill/>
        </p:spPr>
        <p:txBody>
          <a:bodyPr wrap="none" rtlCol="0">
            <a:spAutoFit/>
          </a:bodyPr>
          <a:lstStyle/>
          <a:p>
            <a:r>
              <a:rPr lang="en-US" dirty="0">
                <a:solidFill>
                  <a:schemeClr val="bg1">
                    <a:lumMod val="65000"/>
                  </a:schemeClr>
                </a:solidFill>
              </a:rPr>
              <a:t>Documents</a:t>
            </a:r>
          </a:p>
        </p:txBody>
      </p:sp>
      <p:sp>
        <p:nvSpPr>
          <p:cNvPr id="55" name="Round Same Side Corner Rectangle 54">
            <a:extLst>
              <a:ext uri="{FF2B5EF4-FFF2-40B4-BE49-F238E27FC236}">
                <a16:creationId xmlns:a16="http://schemas.microsoft.com/office/drawing/2014/main" id="{B9E9F783-0F45-722E-64D8-0FB73956F42E}"/>
              </a:ext>
            </a:extLst>
          </p:cNvPr>
          <p:cNvSpPr/>
          <p:nvPr/>
        </p:nvSpPr>
        <p:spPr>
          <a:xfrm>
            <a:off x="9238072" y="5487125"/>
            <a:ext cx="643318" cy="335543"/>
          </a:xfrm>
          <a:prstGeom prst="round2SameRect">
            <a:avLst>
              <a:gd name="adj1" fmla="val 40814"/>
              <a:gd name="adj2" fmla="val 0"/>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9645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A0C4-B8F2-40E9-37C3-3660FC3D4B67}"/>
              </a:ext>
            </a:extLst>
          </p:cNvPr>
          <p:cNvSpPr>
            <a:spLocks noGrp="1"/>
          </p:cNvSpPr>
          <p:nvPr>
            <p:ph type="title"/>
          </p:nvPr>
        </p:nvSpPr>
        <p:spPr>
          <a:xfrm>
            <a:off x="463826" y="365125"/>
            <a:ext cx="10889974" cy="859993"/>
          </a:xfrm>
        </p:spPr>
        <p:txBody>
          <a:bodyPr/>
          <a:lstStyle/>
          <a:p>
            <a:r>
              <a:rPr lang="en-US" dirty="0"/>
              <a:t>Types of RL</a:t>
            </a:r>
          </a:p>
        </p:txBody>
      </p:sp>
      <p:sp>
        <p:nvSpPr>
          <p:cNvPr id="3" name="Content Placeholder 2">
            <a:extLst>
              <a:ext uri="{FF2B5EF4-FFF2-40B4-BE49-F238E27FC236}">
                <a16:creationId xmlns:a16="http://schemas.microsoft.com/office/drawing/2014/main" id="{1C5D8BA9-2CE5-0037-F8DB-8AF20EDE90B0}"/>
              </a:ext>
            </a:extLst>
          </p:cNvPr>
          <p:cNvSpPr>
            <a:spLocks noGrp="1"/>
          </p:cNvSpPr>
          <p:nvPr>
            <p:ph idx="1"/>
          </p:nvPr>
        </p:nvSpPr>
        <p:spPr>
          <a:xfrm>
            <a:off x="529822" y="1769358"/>
            <a:ext cx="5287882" cy="2299059"/>
          </a:xfrm>
        </p:spPr>
        <p:txBody>
          <a:bodyPr>
            <a:normAutofit lnSpcReduction="10000"/>
          </a:bodyPr>
          <a:lstStyle/>
          <a:p>
            <a:pPr marL="0" indent="0" algn="l">
              <a:buNone/>
            </a:pPr>
            <a:r>
              <a:rPr lang="en-US" sz="2000" b="1" i="0" dirty="0">
                <a:solidFill>
                  <a:schemeClr val="accent5">
                    <a:lumMod val="50000"/>
                  </a:schemeClr>
                </a:solidFill>
                <a:effectLst/>
              </a:rPr>
              <a:t>On-Policy vs. Off-Policy</a:t>
            </a:r>
            <a:endParaRPr lang="en-US" sz="2000" b="0" i="0" dirty="0">
              <a:solidFill>
                <a:schemeClr val="accent5">
                  <a:lumMod val="50000"/>
                </a:schemeClr>
              </a:solidFill>
              <a:effectLst/>
            </a:endParaRPr>
          </a:p>
          <a:p>
            <a:pPr marL="742950" lvl="1" indent="-285750" algn="l">
              <a:buFont typeface="+mj-lt"/>
              <a:buAutoNum type="arabicPeriod"/>
            </a:pPr>
            <a:r>
              <a:rPr lang="en-US" sz="2000" b="1" i="0" dirty="0">
                <a:solidFill>
                  <a:srgbClr val="0D0D0D"/>
                </a:solidFill>
                <a:effectLst/>
              </a:rPr>
              <a:t>On-Policy:</a:t>
            </a:r>
            <a:r>
              <a:rPr lang="en-US" sz="2000" b="0" i="0" dirty="0">
                <a:solidFill>
                  <a:srgbClr val="0D0D0D"/>
                </a:solidFill>
                <a:effectLst/>
              </a:rPr>
              <a:t> Learns from the current policy, often with exploration-exploitation trade-offs (e.g. PPO).</a:t>
            </a:r>
          </a:p>
          <a:p>
            <a:pPr marL="742950" lvl="1" indent="-285750" algn="l">
              <a:buFont typeface="+mj-lt"/>
              <a:buAutoNum type="arabicPeriod"/>
            </a:pPr>
            <a:r>
              <a:rPr lang="en-US" sz="2000" b="1" i="0" dirty="0">
                <a:solidFill>
                  <a:srgbClr val="0D0D0D"/>
                </a:solidFill>
                <a:effectLst/>
              </a:rPr>
              <a:t>Off-Policy:</a:t>
            </a:r>
            <a:r>
              <a:rPr lang="en-US" sz="2000" b="0" i="0" dirty="0">
                <a:solidFill>
                  <a:srgbClr val="0D0D0D"/>
                </a:solidFill>
                <a:effectLst/>
              </a:rPr>
              <a:t> Learns from a different policy, allowing for more efficient use of data and experience replay.</a:t>
            </a:r>
          </a:p>
          <a:p>
            <a:pPr marL="0" indent="0" algn="l">
              <a:buNone/>
            </a:pPr>
            <a:endParaRPr lang="en-US" sz="2000" b="1" i="0" dirty="0">
              <a:solidFill>
                <a:srgbClr val="0D0D0D"/>
              </a:solidFill>
              <a:effectLst/>
            </a:endParaRPr>
          </a:p>
          <a:p>
            <a:endParaRPr lang="en-US" sz="2000" dirty="0"/>
          </a:p>
        </p:txBody>
      </p:sp>
      <p:sp>
        <p:nvSpPr>
          <p:cNvPr id="6" name="TextBox 5">
            <a:extLst>
              <a:ext uri="{FF2B5EF4-FFF2-40B4-BE49-F238E27FC236}">
                <a16:creationId xmlns:a16="http://schemas.microsoft.com/office/drawing/2014/main" id="{D55EA964-EDE9-7D1B-2250-1DF579F24C9D}"/>
              </a:ext>
            </a:extLst>
          </p:cNvPr>
          <p:cNvSpPr txBox="1"/>
          <p:nvPr/>
        </p:nvSpPr>
        <p:spPr>
          <a:xfrm>
            <a:off x="6347790" y="1771966"/>
            <a:ext cx="5762041" cy="1938992"/>
          </a:xfrm>
          <a:prstGeom prst="rect">
            <a:avLst/>
          </a:prstGeom>
          <a:noFill/>
        </p:spPr>
        <p:txBody>
          <a:bodyPr wrap="square">
            <a:spAutoFit/>
          </a:bodyPr>
          <a:lstStyle/>
          <a:p>
            <a:pPr marL="0" indent="0" algn="l">
              <a:buNone/>
            </a:pPr>
            <a:r>
              <a:rPr lang="en-US" sz="2000" b="1" i="0" dirty="0">
                <a:solidFill>
                  <a:schemeClr val="accent5">
                    <a:lumMod val="50000"/>
                  </a:schemeClr>
                </a:solidFill>
                <a:effectLst/>
              </a:rPr>
              <a:t>Online vs. Offline Learning</a:t>
            </a:r>
            <a:endParaRPr lang="en-US" sz="2000" b="0" i="0" dirty="0">
              <a:solidFill>
                <a:schemeClr val="accent5">
                  <a:lumMod val="50000"/>
                </a:schemeClr>
              </a:solidFill>
              <a:effectLst/>
            </a:endParaRPr>
          </a:p>
          <a:p>
            <a:pPr marL="742950" lvl="1" indent="-285750" algn="l">
              <a:buFont typeface="+mj-lt"/>
              <a:buAutoNum type="arabicPeriod"/>
            </a:pPr>
            <a:r>
              <a:rPr lang="en-US" sz="2000" b="1" i="0" dirty="0">
                <a:solidFill>
                  <a:srgbClr val="0D0D0D"/>
                </a:solidFill>
                <a:effectLst/>
              </a:rPr>
              <a:t>Online Learning:</a:t>
            </a:r>
            <a:r>
              <a:rPr lang="en-US" sz="2000" b="0" i="0" dirty="0">
                <a:solidFill>
                  <a:srgbClr val="0D0D0D"/>
                </a:solidFill>
                <a:effectLst/>
              </a:rPr>
              <a:t> Agent learns and updates its policy in real-time from incoming data.</a:t>
            </a:r>
          </a:p>
          <a:p>
            <a:pPr marL="742950" lvl="1" indent="-285750" algn="l">
              <a:buFont typeface="+mj-lt"/>
              <a:buAutoNum type="arabicPeriod"/>
            </a:pPr>
            <a:r>
              <a:rPr lang="en-US" sz="2000" b="1" i="0" dirty="0">
                <a:solidFill>
                  <a:srgbClr val="0D0D0D"/>
                </a:solidFill>
                <a:effectLst/>
              </a:rPr>
              <a:t>Offline Learning:</a:t>
            </a:r>
            <a:r>
              <a:rPr lang="en-US" sz="2000" b="0" i="0" dirty="0">
                <a:solidFill>
                  <a:srgbClr val="0D0D0D"/>
                </a:solidFill>
                <a:effectLst/>
              </a:rPr>
              <a:t> Agent learns from a fixed dataset, helpful when real-time updates are impractical or costly.</a:t>
            </a:r>
          </a:p>
        </p:txBody>
      </p:sp>
      <p:sp>
        <p:nvSpPr>
          <p:cNvPr id="8" name="TextBox 7">
            <a:extLst>
              <a:ext uri="{FF2B5EF4-FFF2-40B4-BE49-F238E27FC236}">
                <a16:creationId xmlns:a16="http://schemas.microsoft.com/office/drawing/2014/main" id="{6A22638A-6BAF-D879-C517-50839C5F79DB}"/>
              </a:ext>
            </a:extLst>
          </p:cNvPr>
          <p:cNvSpPr txBox="1"/>
          <p:nvPr/>
        </p:nvSpPr>
        <p:spPr>
          <a:xfrm>
            <a:off x="529821" y="4428179"/>
            <a:ext cx="8305257" cy="1631216"/>
          </a:xfrm>
          <a:prstGeom prst="rect">
            <a:avLst/>
          </a:prstGeom>
          <a:noFill/>
        </p:spPr>
        <p:txBody>
          <a:bodyPr wrap="square">
            <a:spAutoFit/>
          </a:bodyPr>
          <a:lstStyle/>
          <a:p>
            <a:pPr marL="0" indent="0" algn="l">
              <a:buNone/>
            </a:pPr>
            <a:r>
              <a:rPr lang="en-US" sz="2000" b="1" i="0" dirty="0">
                <a:solidFill>
                  <a:schemeClr val="accent5">
                    <a:lumMod val="50000"/>
                  </a:schemeClr>
                </a:solidFill>
                <a:effectLst/>
              </a:rPr>
              <a:t>Value vs. Policy Gradient</a:t>
            </a:r>
            <a:endParaRPr lang="en-US" sz="2000" b="0" i="0" dirty="0">
              <a:solidFill>
                <a:schemeClr val="accent5">
                  <a:lumMod val="50000"/>
                </a:schemeClr>
              </a:solidFill>
              <a:effectLst/>
            </a:endParaRPr>
          </a:p>
          <a:p>
            <a:pPr marL="742950" lvl="1" indent="-285750" algn="l">
              <a:buFont typeface="+mj-lt"/>
              <a:buAutoNum type="arabicPeriod"/>
            </a:pPr>
            <a:r>
              <a:rPr lang="en-US" sz="2000" b="1" i="0" dirty="0">
                <a:solidFill>
                  <a:srgbClr val="0D0D0D"/>
                </a:solidFill>
                <a:effectLst/>
              </a:rPr>
              <a:t>Value-Based Methods:</a:t>
            </a:r>
            <a:r>
              <a:rPr lang="en-US" sz="2000" b="0" i="0" dirty="0">
                <a:solidFill>
                  <a:srgbClr val="0D0D0D"/>
                </a:solidFill>
                <a:effectLst/>
              </a:rPr>
              <a:t> Focus on estimating the value (expected cumulative reward) of different actions or states. (e.g. DQN)</a:t>
            </a:r>
          </a:p>
          <a:p>
            <a:pPr marL="742950" lvl="1" indent="-285750" algn="l">
              <a:buFont typeface="+mj-lt"/>
              <a:buAutoNum type="arabicPeriod"/>
            </a:pPr>
            <a:r>
              <a:rPr lang="en-US" sz="2000" b="1" i="0" dirty="0">
                <a:solidFill>
                  <a:srgbClr val="0D0D0D"/>
                </a:solidFill>
                <a:effectLst/>
              </a:rPr>
              <a:t>Policy Gradient Methods:</a:t>
            </a:r>
            <a:r>
              <a:rPr lang="en-US" sz="2000" b="0" i="0" dirty="0">
                <a:solidFill>
                  <a:srgbClr val="0D0D0D"/>
                </a:solidFill>
                <a:effectLst/>
              </a:rPr>
              <a:t> Directly optimize the policy, determining the best actions without estimating value functions. (PPO)</a:t>
            </a:r>
          </a:p>
        </p:txBody>
      </p:sp>
    </p:spTree>
    <p:extLst>
      <p:ext uri="{BB962C8B-B14F-4D97-AF65-F5344CB8AC3E}">
        <p14:creationId xmlns:p14="http://schemas.microsoft.com/office/powerpoint/2010/main" val="853021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A090CEA-EDE3-AC3C-76E7-C561203177E0}"/>
              </a:ext>
            </a:extLst>
          </p:cNvPr>
          <p:cNvSpPr>
            <a:spLocks noGrp="1"/>
          </p:cNvSpPr>
          <p:nvPr>
            <p:ph type="title"/>
          </p:nvPr>
        </p:nvSpPr>
        <p:spPr>
          <a:xfrm>
            <a:off x="838200" y="365125"/>
            <a:ext cx="10515600" cy="859993"/>
          </a:xfrm>
        </p:spPr>
        <p:txBody>
          <a:bodyPr/>
          <a:lstStyle/>
          <a:p>
            <a:r>
              <a:rPr lang="en-US" dirty="0"/>
              <a:t>Origins of RLHF</a:t>
            </a:r>
          </a:p>
        </p:txBody>
      </p:sp>
      <p:sp>
        <p:nvSpPr>
          <p:cNvPr id="15" name="TextBox 14">
            <a:extLst>
              <a:ext uri="{FF2B5EF4-FFF2-40B4-BE49-F238E27FC236}">
                <a16:creationId xmlns:a16="http://schemas.microsoft.com/office/drawing/2014/main" id="{8BE4D604-92C4-0ECE-21E1-7104B59E4071}"/>
              </a:ext>
            </a:extLst>
          </p:cNvPr>
          <p:cNvSpPr txBox="1"/>
          <p:nvPr/>
        </p:nvSpPr>
        <p:spPr>
          <a:xfrm>
            <a:off x="870980" y="1084481"/>
            <a:ext cx="7234634" cy="461665"/>
          </a:xfrm>
          <a:prstGeom prst="rect">
            <a:avLst/>
          </a:prstGeom>
          <a:noFill/>
        </p:spPr>
        <p:txBody>
          <a:bodyPr wrap="square">
            <a:spAutoFit/>
          </a:bodyPr>
          <a:lstStyle/>
          <a:p>
            <a:r>
              <a:rPr lang="en-US" sz="2400" dirty="0">
                <a:solidFill>
                  <a:schemeClr val="accent2"/>
                </a:solidFill>
              </a:rPr>
              <a:t>Reinforcement Learning with Human Feedback</a:t>
            </a:r>
            <a:endParaRPr lang="en-US" sz="3200" dirty="0">
              <a:solidFill>
                <a:schemeClr val="accent2"/>
              </a:solidFill>
            </a:endParaRPr>
          </a:p>
        </p:txBody>
      </p:sp>
      <p:pic>
        <p:nvPicPr>
          <p:cNvPr id="19" name="Picture 18" descr="A diagram of a program&#10;&#10;Description automatically generated">
            <a:extLst>
              <a:ext uri="{FF2B5EF4-FFF2-40B4-BE49-F238E27FC236}">
                <a16:creationId xmlns:a16="http://schemas.microsoft.com/office/drawing/2014/main" id="{1B03AC5B-C12F-5355-7EAF-D8BF94A918A5}"/>
              </a:ext>
            </a:extLst>
          </p:cNvPr>
          <p:cNvPicPr>
            <a:picLocks noChangeAspect="1"/>
          </p:cNvPicPr>
          <p:nvPr/>
        </p:nvPicPr>
        <p:blipFill rotWithShape="1">
          <a:blip r:embed="rId2"/>
          <a:srcRect b="38206"/>
          <a:stretch/>
        </p:blipFill>
        <p:spPr>
          <a:xfrm>
            <a:off x="3501371" y="1714651"/>
            <a:ext cx="5430819" cy="2135578"/>
          </a:xfrm>
          <a:prstGeom prst="rect">
            <a:avLst/>
          </a:prstGeom>
        </p:spPr>
      </p:pic>
      <p:pic>
        <p:nvPicPr>
          <p:cNvPr id="21" name="Picture 20" descr="A close-up of a business card&#10;&#10;Description automatically generated">
            <a:extLst>
              <a:ext uri="{FF2B5EF4-FFF2-40B4-BE49-F238E27FC236}">
                <a16:creationId xmlns:a16="http://schemas.microsoft.com/office/drawing/2014/main" id="{E815A019-919A-F329-B21C-C1833641A93C}"/>
              </a:ext>
            </a:extLst>
          </p:cNvPr>
          <p:cNvPicPr>
            <a:picLocks noChangeAspect="1"/>
          </p:cNvPicPr>
          <p:nvPr/>
        </p:nvPicPr>
        <p:blipFill>
          <a:blip r:embed="rId3"/>
          <a:stretch>
            <a:fillRect/>
          </a:stretch>
        </p:blipFill>
        <p:spPr>
          <a:xfrm>
            <a:off x="2083598" y="4278832"/>
            <a:ext cx="4133182" cy="2214043"/>
          </a:xfrm>
          <a:prstGeom prst="rect">
            <a:avLst/>
          </a:prstGeom>
          <a:ln>
            <a:noFill/>
          </a:ln>
          <a:effectLst/>
        </p:spPr>
      </p:pic>
      <p:sp>
        <p:nvSpPr>
          <p:cNvPr id="22" name="TextBox 21">
            <a:extLst>
              <a:ext uri="{FF2B5EF4-FFF2-40B4-BE49-F238E27FC236}">
                <a16:creationId xmlns:a16="http://schemas.microsoft.com/office/drawing/2014/main" id="{2952B596-A20E-06D8-56AF-60513DDEAA80}"/>
              </a:ext>
            </a:extLst>
          </p:cNvPr>
          <p:cNvSpPr txBox="1"/>
          <p:nvPr/>
        </p:nvSpPr>
        <p:spPr>
          <a:xfrm>
            <a:off x="647028" y="6113289"/>
            <a:ext cx="1882489" cy="461665"/>
          </a:xfrm>
          <a:prstGeom prst="rect">
            <a:avLst/>
          </a:prstGeom>
          <a:noFill/>
        </p:spPr>
        <p:txBody>
          <a:bodyPr wrap="square" rtlCol="0">
            <a:spAutoFit/>
          </a:bodyPr>
          <a:lstStyle/>
          <a:p>
            <a:r>
              <a:rPr lang="en-US" sz="2400" dirty="0">
                <a:solidFill>
                  <a:schemeClr val="bg1">
                    <a:lumMod val="50000"/>
                  </a:schemeClr>
                </a:solidFill>
              </a:rPr>
              <a:t>June 2017</a:t>
            </a:r>
          </a:p>
        </p:txBody>
      </p:sp>
    </p:spTree>
    <p:extLst>
      <p:ext uri="{BB962C8B-B14F-4D97-AF65-F5344CB8AC3E}">
        <p14:creationId xmlns:p14="http://schemas.microsoft.com/office/powerpoint/2010/main" val="90135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2865-BAD7-200C-575F-84CE5297E67B}"/>
              </a:ext>
            </a:extLst>
          </p:cNvPr>
          <p:cNvSpPr>
            <a:spLocks noGrp="1"/>
          </p:cNvSpPr>
          <p:nvPr>
            <p:ph type="title"/>
          </p:nvPr>
        </p:nvSpPr>
        <p:spPr/>
        <p:txBody>
          <a:bodyPr/>
          <a:lstStyle/>
          <a:p>
            <a:r>
              <a:rPr lang="en-US" dirty="0"/>
              <a:t>Early Attempts at RLHF</a:t>
            </a:r>
          </a:p>
        </p:txBody>
      </p:sp>
      <p:pic>
        <p:nvPicPr>
          <p:cNvPr id="4" name="Picture 3" descr="A diagram of a training program&#10;&#10;Description automatically generated">
            <a:extLst>
              <a:ext uri="{FF2B5EF4-FFF2-40B4-BE49-F238E27FC236}">
                <a16:creationId xmlns:a16="http://schemas.microsoft.com/office/drawing/2014/main" id="{F4CCD5E6-922F-B8F3-B09F-A7AE5F495316}"/>
              </a:ext>
            </a:extLst>
          </p:cNvPr>
          <p:cNvPicPr>
            <a:picLocks noChangeAspect="1"/>
          </p:cNvPicPr>
          <p:nvPr/>
        </p:nvPicPr>
        <p:blipFill>
          <a:blip r:embed="rId2"/>
          <a:stretch>
            <a:fillRect/>
          </a:stretch>
        </p:blipFill>
        <p:spPr>
          <a:xfrm>
            <a:off x="838200" y="1565517"/>
            <a:ext cx="6755929" cy="4129889"/>
          </a:xfrm>
          <a:prstGeom prst="rect">
            <a:avLst/>
          </a:prstGeom>
        </p:spPr>
      </p:pic>
      <p:pic>
        <p:nvPicPr>
          <p:cNvPr id="6" name="Picture 5" descr="A white paper with black text&#10;&#10;Description automatically generated">
            <a:extLst>
              <a:ext uri="{FF2B5EF4-FFF2-40B4-BE49-F238E27FC236}">
                <a16:creationId xmlns:a16="http://schemas.microsoft.com/office/drawing/2014/main" id="{38A9C19D-0581-9054-7D7D-AF037F46D879}"/>
              </a:ext>
            </a:extLst>
          </p:cNvPr>
          <p:cNvPicPr>
            <a:picLocks noChangeAspect="1"/>
          </p:cNvPicPr>
          <p:nvPr/>
        </p:nvPicPr>
        <p:blipFill>
          <a:blip r:embed="rId3"/>
          <a:stretch>
            <a:fillRect/>
          </a:stretch>
        </p:blipFill>
        <p:spPr>
          <a:xfrm>
            <a:off x="7922627" y="1630832"/>
            <a:ext cx="4156804" cy="1644516"/>
          </a:xfrm>
          <a:prstGeom prst="rect">
            <a:avLst/>
          </a:prstGeom>
        </p:spPr>
      </p:pic>
      <p:sp>
        <p:nvSpPr>
          <p:cNvPr id="9" name="TextBox 8">
            <a:extLst>
              <a:ext uri="{FF2B5EF4-FFF2-40B4-BE49-F238E27FC236}">
                <a16:creationId xmlns:a16="http://schemas.microsoft.com/office/drawing/2014/main" id="{08215574-F48D-2FB6-7A0D-1ABC530A6BFF}"/>
              </a:ext>
            </a:extLst>
          </p:cNvPr>
          <p:cNvSpPr txBox="1"/>
          <p:nvPr/>
        </p:nvSpPr>
        <p:spPr>
          <a:xfrm>
            <a:off x="7922627" y="1225118"/>
            <a:ext cx="2331716" cy="461665"/>
          </a:xfrm>
          <a:prstGeom prst="rect">
            <a:avLst/>
          </a:prstGeom>
          <a:noFill/>
        </p:spPr>
        <p:txBody>
          <a:bodyPr wrap="square" rtlCol="0">
            <a:spAutoFit/>
          </a:bodyPr>
          <a:lstStyle/>
          <a:p>
            <a:r>
              <a:rPr lang="en-US" sz="2400" dirty="0">
                <a:solidFill>
                  <a:schemeClr val="bg1">
                    <a:lumMod val="50000"/>
                  </a:schemeClr>
                </a:solidFill>
              </a:rPr>
              <a:t>September 2020</a:t>
            </a:r>
          </a:p>
        </p:txBody>
      </p:sp>
    </p:spTree>
    <p:extLst>
      <p:ext uri="{BB962C8B-B14F-4D97-AF65-F5344CB8AC3E}">
        <p14:creationId xmlns:p14="http://schemas.microsoft.com/office/powerpoint/2010/main" val="1093830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Teams&#10;&#10;Description automatically generated">
            <a:extLst>
              <a:ext uri="{FF2B5EF4-FFF2-40B4-BE49-F238E27FC236}">
                <a16:creationId xmlns:a16="http://schemas.microsoft.com/office/drawing/2014/main" id="{8D561265-1E9F-7ADB-34BB-8A72D656522E}"/>
              </a:ext>
            </a:extLst>
          </p:cNvPr>
          <p:cNvPicPr>
            <a:picLocks noChangeAspect="1"/>
          </p:cNvPicPr>
          <p:nvPr/>
        </p:nvPicPr>
        <p:blipFill rotWithShape="1">
          <a:blip r:embed="rId2"/>
          <a:srcRect l="3844" b="27327"/>
          <a:stretch/>
        </p:blipFill>
        <p:spPr>
          <a:xfrm>
            <a:off x="6818811" y="603302"/>
            <a:ext cx="4534928" cy="3725861"/>
          </a:xfrm>
          <a:prstGeom prst="rect">
            <a:avLst/>
          </a:prstGeom>
          <a:ln>
            <a:noFill/>
          </a:ln>
          <a:effectLst/>
        </p:spPr>
      </p:pic>
      <p:pic>
        <p:nvPicPr>
          <p:cNvPr id="5" name="Picture 4" descr="A white paper with black text&#10;&#10;Description automatically generated">
            <a:extLst>
              <a:ext uri="{FF2B5EF4-FFF2-40B4-BE49-F238E27FC236}">
                <a16:creationId xmlns:a16="http://schemas.microsoft.com/office/drawing/2014/main" id="{5DEC3937-9FE2-0449-AC9F-B88F6BDE1D29}"/>
              </a:ext>
            </a:extLst>
          </p:cNvPr>
          <p:cNvPicPr>
            <a:picLocks noChangeAspect="1"/>
          </p:cNvPicPr>
          <p:nvPr/>
        </p:nvPicPr>
        <p:blipFill rotWithShape="1">
          <a:blip r:embed="rId3"/>
          <a:srcRect l="19015" b="15833"/>
          <a:stretch/>
        </p:blipFill>
        <p:spPr>
          <a:xfrm>
            <a:off x="589435" y="2496582"/>
            <a:ext cx="3930013" cy="2525237"/>
          </a:xfrm>
          <a:prstGeom prst="rect">
            <a:avLst/>
          </a:prstGeom>
          <a:ln>
            <a:noFill/>
          </a:ln>
          <a:effectLst/>
        </p:spPr>
      </p:pic>
      <p:sp>
        <p:nvSpPr>
          <p:cNvPr id="6" name="TextBox 5">
            <a:extLst>
              <a:ext uri="{FF2B5EF4-FFF2-40B4-BE49-F238E27FC236}">
                <a16:creationId xmlns:a16="http://schemas.microsoft.com/office/drawing/2014/main" id="{EECAB479-6DD4-C8A1-C851-D1B67D466A37}"/>
              </a:ext>
            </a:extLst>
          </p:cNvPr>
          <p:cNvSpPr txBox="1"/>
          <p:nvPr/>
        </p:nvSpPr>
        <p:spPr>
          <a:xfrm>
            <a:off x="563309" y="5021819"/>
            <a:ext cx="1680588" cy="461665"/>
          </a:xfrm>
          <a:prstGeom prst="rect">
            <a:avLst/>
          </a:prstGeom>
          <a:noFill/>
        </p:spPr>
        <p:txBody>
          <a:bodyPr wrap="none" rtlCol="0">
            <a:spAutoFit/>
          </a:bodyPr>
          <a:lstStyle/>
          <a:p>
            <a:r>
              <a:rPr lang="en-US" sz="2400" dirty="0">
                <a:solidFill>
                  <a:schemeClr val="bg1">
                    <a:lumMod val="50000"/>
                  </a:schemeClr>
                </a:solidFill>
              </a:rPr>
              <a:t>March 2022</a:t>
            </a:r>
          </a:p>
        </p:txBody>
      </p:sp>
      <p:sp>
        <p:nvSpPr>
          <p:cNvPr id="7" name="TextBox 6">
            <a:extLst>
              <a:ext uri="{FF2B5EF4-FFF2-40B4-BE49-F238E27FC236}">
                <a16:creationId xmlns:a16="http://schemas.microsoft.com/office/drawing/2014/main" id="{6DAF00A5-644C-587C-BB8C-26AC5699934B}"/>
              </a:ext>
            </a:extLst>
          </p:cNvPr>
          <p:cNvSpPr txBox="1"/>
          <p:nvPr/>
        </p:nvSpPr>
        <p:spPr>
          <a:xfrm>
            <a:off x="563309" y="2077967"/>
            <a:ext cx="1891865" cy="523220"/>
          </a:xfrm>
          <a:prstGeom prst="rect">
            <a:avLst/>
          </a:prstGeom>
          <a:noFill/>
        </p:spPr>
        <p:txBody>
          <a:bodyPr wrap="none" rtlCol="0">
            <a:spAutoFit/>
          </a:bodyPr>
          <a:lstStyle/>
          <a:p>
            <a:r>
              <a:rPr lang="en-US" sz="2800" dirty="0" err="1">
                <a:solidFill>
                  <a:schemeClr val="accent2"/>
                </a:solidFill>
              </a:rPr>
              <a:t>InstructGPT</a:t>
            </a:r>
            <a:endParaRPr lang="en-US" sz="2800" dirty="0">
              <a:solidFill>
                <a:schemeClr val="accent2"/>
              </a:solidFill>
            </a:endParaRPr>
          </a:p>
        </p:txBody>
      </p:sp>
      <p:sp>
        <p:nvSpPr>
          <p:cNvPr id="11" name="Title 10">
            <a:extLst>
              <a:ext uri="{FF2B5EF4-FFF2-40B4-BE49-F238E27FC236}">
                <a16:creationId xmlns:a16="http://schemas.microsoft.com/office/drawing/2014/main" id="{FA388E79-35A1-74B5-3F76-50ADB8A73DDA}"/>
              </a:ext>
            </a:extLst>
          </p:cNvPr>
          <p:cNvSpPr>
            <a:spLocks noGrp="1"/>
          </p:cNvSpPr>
          <p:nvPr>
            <p:ph type="title"/>
          </p:nvPr>
        </p:nvSpPr>
        <p:spPr/>
        <p:txBody>
          <a:bodyPr/>
          <a:lstStyle/>
          <a:p>
            <a:r>
              <a:rPr lang="en-US" dirty="0"/>
              <a:t>RLHF goes Mainstream</a:t>
            </a:r>
          </a:p>
        </p:txBody>
      </p:sp>
      <p:sp>
        <p:nvSpPr>
          <p:cNvPr id="13" name="TextBox 12">
            <a:extLst>
              <a:ext uri="{FF2B5EF4-FFF2-40B4-BE49-F238E27FC236}">
                <a16:creationId xmlns:a16="http://schemas.microsoft.com/office/drawing/2014/main" id="{656006C1-ABD6-A8AF-005B-385428303BC9}"/>
              </a:ext>
            </a:extLst>
          </p:cNvPr>
          <p:cNvSpPr txBox="1"/>
          <p:nvPr/>
        </p:nvSpPr>
        <p:spPr>
          <a:xfrm>
            <a:off x="9805470" y="300302"/>
            <a:ext cx="991041" cy="369332"/>
          </a:xfrm>
          <a:prstGeom prst="rect">
            <a:avLst/>
          </a:prstGeom>
          <a:noFill/>
        </p:spPr>
        <p:txBody>
          <a:bodyPr wrap="none" rtlCol="0">
            <a:spAutoFit/>
          </a:bodyPr>
          <a:lstStyle/>
          <a:p>
            <a:r>
              <a:rPr lang="en-US" dirty="0" err="1">
                <a:ln>
                  <a:solidFill>
                    <a:schemeClr val="bg1">
                      <a:lumMod val="50000"/>
                    </a:schemeClr>
                  </a:solidFill>
                </a:ln>
                <a:solidFill>
                  <a:schemeClr val="bg1">
                    <a:lumMod val="50000"/>
                  </a:schemeClr>
                </a:solidFill>
              </a:rPr>
              <a:t>ChatGPT</a:t>
            </a:r>
            <a:endParaRPr lang="en-US" dirty="0">
              <a:ln>
                <a:solidFill>
                  <a:schemeClr val="bg1">
                    <a:lumMod val="50000"/>
                  </a:schemeClr>
                </a:solidFill>
              </a:ln>
              <a:solidFill>
                <a:schemeClr val="bg1">
                  <a:lumMod val="50000"/>
                </a:schemeClr>
              </a:solidFill>
            </a:endParaRPr>
          </a:p>
        </p:txBody>
      </p:sp>
      <p:cxnSp>
        <p:nvCxnSpPr>
          <p:cNvPr id="15" name="Straight Arrow Connector 14">
            <a:extLst>
              <a:ext uri="{FF2B5EF4-FFF2-40B4-BE49-F238E27FC236}">
                <a16:creationId xmlns:a16="http://schemas.microsoft.com/office/drawing/2014/main" id="{9CC7563F-F9A4-F9F5-96C5-C9CD16F95456}"/>
              </a:ext>
            </a:extLst>
          </p:cNvPr>
          <p:cNvCxnSpPr/>
          <p:nvPr/>
        </p:nvCxnSpPr>
        <p:spPr>
          <a:xfrm flipV="1">
            <a:off x="9229993" y="490258"/>
            <a:ext cx="530340" cy="619386"/>
          </a:xfrm>
          <a:prstGeom prst="straightConnector1">
            <a:avLst/>
          </a:prstGeom>
          <a:ln w="381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Picture 2" descr="ChatGPT - Wikipedia">
            <a:extLst>
              <a:ext uri="{FF2B5EF4-FFF2-40B4-BE49-F238E27FC236}">
                <a16:creationId xmlns:a16="http://schemas.microsoft.com/office/drawing/2014/main" id="{85F39574-E0AC-B70D-2B98-9AEB87BCF4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8715" y="236484"/>
            <a:ext cx="479948" cy="47994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63A38B8-65D4-A493-B9E6-A7A6DE132097}"/>
              </a:ext>
            </a:extLst>
          </p:cNvPr>
          <p:cNvSpPr txBox="1"/>
          <p:nvPr/>
        </p:nvSpPr>
        <p:spPr>
          <a:xfrm>
            <a:off x="204836" y="6545021"/>
            <a:ext cx="4095993" cy="307777"/>
          </a:xfrm>
          <a:prstGeom prst="rect">
            <a:avLst/>
          </a:prstGeom>
          <a:noFill/>
        </p:spPr>
        <p:txBody>
          <a:bodyPr wrap="none" rtlCol="0">
            <a:spAutoFit/>
          </a:bodyPr>
          <a:lstStyle/>
          <a:p>
            <a:r>
              <a:rPr lang="en-US" sz="1400" dirty="0">
                <a:solidFill>
                  <a:schemeClr val="bg1">
                    <a:lumMod val="50000"/>
                  </a:schemeClr>
                </a:solidFill>
              </a:rPr>
              <a:t>Source: Ramon </a:t>
            </a:r>
            <a:r>
              <a:rPr lang="en-US" sz="1400" dirty="0" err="1">
                <a:solidFill>
                  <a:schemeClr val="bg1">
                    <a:lumMod val="50000"/>
                  </a:schemeClr>
                </a:solidFill>
              </a:rPr>
              <a:t>Astudillo’s</a:t>
            </a:r>
            <a:r>
              <a:rPr lang="en-US" sz="1400" dirty="0">
                <a:solidFill>
                  <a:schemeClr val="bg1">
                    <a:lumMod val="50000"/>
                  </a:schemeClr>
                </a:solidFill>
              </a:rPr>
              <a:t> talk at TU Berlin (Feb 2024)</a:t>
            </a:r>
          </a:p>
        </p:txBody>
      </p:sp>
      <p:pic>
        <p:nvPicPr>
          <p:cNvPr id="2" name="Picture 1" descr="Word&#10;&#10;Description automatically generated with low confidence">
            <a:extLst>
              <a:ext uri="{FF2B5EF4-FFF2-40B4-BE49-F238E27FC236}">
                <a16:creationId xmlns:a16="http://schemas.microsoft.com/office/drawing/2014/main" id="{6A6B579B-7825-C177-AE97-CFB1F42EDBED}"/>
              </a:ext>
            </a:extLst>
          </p:cNvPr>
          <p:cNvPicPr>
            <a:picLocks noChangeAspect="1"/>
          </p:cNvPicPr>
          <p:nvPr/>
        </p:nvPicPr>
        <p:blipFill>
          <a:blip r:embed="rId5"/>
          <a:stretch>
            <a:fillRect/>
          </a:stretch>
        </p:blipFill>
        <p:spPr>
          <a:xfrm>
            <a:off x="4368506" y="4585839"/>
            <a:ext cx="5063910" cy="818602"/>
          </a:xfrm>
          <a:prstGeom prst="rect">
            <a:avLst/>
          </a:prstGeom>
        </p:spPr>
      </p:pic>
    </p:spTree>
    <p:extLst>
      <p:ext uri="{BB962C8B-B14F-4D97-AF65-F5344CB8AC3E}">
        <p14:creationId xmlns:p14="http://schemas.microsoft.com/office/powerpoint/2010/main" val="16176786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153823</TotalTime>
  <Words>1508</Words>
  <Application>Microsoft Macintosh PowerPoint</Application>
  <PresentationFormat>Widescreen</PresentationFormat>
  <Paragraphs>235</Paragraphs>
  <Slides>25</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ArialMT</vt:lpstr>
      <vt:lpstr>Arial</vt:lpstr>
      <vt:lpstr>Arial Black</vt:lpstr>
      <vt:lpstr>Calibri</vt:lpstr>
      <vt:lpstr>Calibri Light</vt:lpstr>
      <vt:lpstr>Cambria Math</vt:lpstr>
      <vt:lpstr>IBM Plex Sans</vt:lpstr>
      <vt:lpstr>IBM Plex Sans Light</vt:lpstr>
      <vt:lpstr>IBM Plex Sans Regular</vt:lpstr>
      <vt:lpstr>Roboto</vt:lpstr>
      <vt:lpstr>Wingdings</vt:lpstr>
      <vt:lpstr>Office Theme</vt:lpstr>
      <vt:lpstr>Alignment of LLMs</vt:lpstr>
      <vt:lpstr>Do we need helpful LLMs?</vt:lpstr>
      <vt:lpstr>What is LLM Alignment?</vt:lpstr>
      <vt:lpstr>Reinforcement Learning (RL)</vt:lpstr>
      <vt:lpstr>Supervised Fine-Tuning vs. RLHF (Intuitive Explanation)</vt:lpstr>
      <vt:lpstr>Types of RL</vt:lpstr>
      <vt:lpstr>Origins of RLHF</vt:lpstr>
      <vt:lpstr>Early Attempts at RLHF</vt:lpstr>
      <vt:lpstr>RLHF goes Mainstream</vt:lpstr>
      <vt:lpstr>Smaller, better aligned models with RLHF</vt:lpstr>
      <vt:lpstr>ChatGPT Training</vt:lpstr>
      <vt:lpstr>Foundation models training </vt:lpstr>
      <vt:lpstr>How to Train with  RLHF or RLAIF?</vt:lpstr>
      <vt:lpstr>Preference Data</vt:lpstr>
      <vt:lpstr>Reward Model (RM) Training</vt:lpstr>
      <vt:lpstr>Reward Model Objective </vt:lpstr>
      <vt:lpstr>Rejection sampling + SFT (Supervised Fine-Tuning)</vt:lpstr>
      <vt:lpstr>RL Fine-Tuning (PPO) Proximal Policy Optimization</vt:lpstr>
      <vt:lpstr>PPO Objective</vt:lpstr>
      <vt:lpstr>Role of KL penalty</vt:lpstr>
      <vt:lpstr>Direct Preference Optimization (DPO)</vt:lpstr>
      <vt:lpstr>Results: Llama 2-Chat Alignment</vt:lpstr>
      <vt:lpstr>RLHF            vs.         RLAIF</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Asim Munawar</dc:creator>
  <cp:lastModifiedBy>Asim Munawar</cp:lastModifiedBy>
  <cp:revision>614</cp:revision>
  <dcterms:created xsi:type="dcterms:W3CDTF">2023-08-05T21:07:28Z</dcterms:created>
  <dcterms:modified xsi:type="dcterms:W3CDTF">2024-03-25T12:24:27Z</dcterms:modified>
</cp:coreProperties>
</file>